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tags/tag12.xml" ContentType="application/vnd.openxmlformats-officedocument.presentationml.tags+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tags/tag14.xml" ContentType="application/vnd.openxmlformats-officedocument.presentationml.tags+xml"/>
  <Override PartName="/ppt/notesSlides/notesSlide37.xml" ContentType="application/vnd.openxmlformats-officedocument.presentationml.notesSlide+xml"/>
  <Override PartName="/ppt/tags/tag15.xml" ContentType="application/vnd.openxmlformats-officedocument.presentationml.tags+xml"/>
  <Override PartName="/ppt/notesSlides/notesSlide38.xml" ContentType="application/vnd.openxmlformats-officedocument.presentationml.notesSlide+xml"/>
  <Override PartName="/ppt/tags/tag16.xml" ContentType="application/vnd.openxmlformats-officedocument.presentationml.tags+xml"/>
  <Override PartName="/ppt/notesSlides/notesSlide39.xml" ContentType="application/vnd.openxmlformats-officedocument.presentationml.notesSlide+xml"/>
  <Override PartName="/ppt/tags/tag17.xml" ContentType="application/vnd.openxmlformats-officedocument.presentationml.tags+xml"/>
  <Override PartName="/ppt/notesSlides/notesSlide40.xml" ContentType="application/vnd.openxmlformats-officedocument.presentationml.notesSlide+xml"/>
  <Override PartName="/ppt/tags/tag18.xml" ContentType="application/vnd.openxmlformats-officedocument.presentationml.tags+xml"/>
  <Override PartName="/ppt/notesSlides/notesSlide41.xml" ContentType="application/vnd.openxmlformats-officedocument.presentationml.notesSlide+xml"/>
  <Override PartName="/ppt/tags/tag19.xml" ContentType="application/vnd.openxmlformats-officedocument.presentationml.tags+xml"/>
  <Override PartName="/ppt/notesSlides/notesSlide42.xml" ContentType="application/vnd.openxmlformats-officedocument.presentationml.notesSlide+xml"/>
  <Override PartName="/ppt/tags/tag20.xml" ContentType="application/vnd.openxmlformats-officedocument.presentationml.tags+xml"/>
  <Override PartName="/ppt/notesSlides/notesSlide43.xml" ContentType="application/vnd.openxmlformats-officedocument.presentationml.notesSlide+xml"/>
  <Override PartName="/ppt/tags/tag21.xml" ContentType="application/vnd.openxmlformats-officedocument.presentationml.tags+xml"/>
  <Override PartName="/ppt/notesSlides/notesSlide44.xml" ContentType="application/vnd.openxmlformats-officedocument.presentationml.notesSlide+xml"/>
  <Override PartName="/ppt/tags/tag22.xml" ContentType="application/vnd.openxmlformats-officedocument.presentationml.tags+xml"/>
  <Override PartName="/ppt/notesSlides/notesSlide45.xml" ContentType="application/vnd.openxmlformats-officedocument.presentationml.notesSlide+xml"/>
  <Override PartName="/ppt/tags/tag23.xml" ContentType="application/vnd.openxmlformats-officedocument.presentationml.tags+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tags/tag25.xml" ContentType="application/vnd.openxmlformats-officedocument.presentationml.tags+xml"/>
  <Override PartName="/ppt/notesSlides/notesSlide48.xml" ContentType="application/vnd.openxmlformats-officedocument.presentationml.notesSlide+xml"/>
  <Override PartName="/ppt/tags/tag26.xml" ContentType="application/vnd.openxmlformats-officedocument.presentationml.tags+xml"/>
  <Override PartName="/ppt/notesSlides/notesSlide49.xml" ContentType="application/vnd.openxmlformats-officedocument.presentationml.notesSlide+xml"/>
  <Override PartName="/ppt/tags/tag27.xml" ContentType="application/vnd.openxmlformats-officedocument.presentationml.tags+xml"/>
  <Override PartName="/ppt/notesSlides/notesSlide50.xml" ContentType="application/vnd.openxmlformats-officedocument.presentationml.notesSlide+xml"/>
  <Override PartName="/ppt/tags/tag28.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3" r:id="rId1"/>
    <p:sldMasterId id="2147483679" r:id="rId2"/>
    <p:sldMasterId id="2147483691" r:id="rId3"/>
  </p:sldMasterIdLst>
  <p:notesMasterIdLst>
    <p:notesMasterId r:id="rId56"/>
  </p:notesMasterIdLst>
  <p:handoutMasterIdLst>
    <p:handoutMasterId r:id="rId57"/>
  </p:handoutMasterIdLst>
  <p:sldIdLst>
    <p:sldId id="1341" r:id="rId4"/>
    <p:sldId id="1492" r:id="rId5"/>
    <p:sldId id="1491" r:id="rId6"/>
    <p:sldId id="1495" r:id="rId7"/>
    <p:sldId id="1494" r:id="rId8"/>
    <p:sldId id="1590" r:id="rId9"/>
    <p:sldId id="1598" r:id="rId10"/>
    <p:sldId id="1496" r:id="rId11"/>
    <p:sldId id="1530" r:id="rId12"/>
    <p:sldId id="1600" r:id="rId13"/>
    <p:sldId id="1520" r:id="rId14"/>
    <p:sldId id="1602" r:id="rId15"/>
    <p:sldId id="1468" r:id="rId16"/>
    <p:sldId id="1470" r:id="rId17"/>
    <p:sldId id="1473" r:id="rId18"/>
    <p:sldId id="1501" r:id="rId19"/>
    <p:sldId id="1500" r:id="rId20"/>
    <p:sldId id="1476" r:id="rId21"/>
    <p:sldId id="1525" r:id="rId22"/>
    <p:sldId id="1526" r:id="rId23"/>
    <p:sldId id="263" r:id="rId24"/>
    <p:sldId id="1603" r:id="rId25"/>
    <p:sldId id="1601" r:id="rId26"/>
    <p:sldId id="1461" r:id="rId27"/>
    <p:sldId id="1490" r:id="rId28"/>
    <p:sldId id="1467" r:id="rId29"/>
    <p:sldId id="1444" r:id="rId30"/>
    <p:sldId id="1464" r:id="rId31"/>
    <p:sldId id="1529" r:id="rId32"/>
    <p:sldId id="1516" r:id="rId33"/>
    <p:sldId id="1415" r:id="rId34"/>
    <p:sldId id="1414" r:id="rId35"/>
    <p:sldId id="1499" r:id="rId36"/>
    <p:sldId id="1485" r:id="rId37"/>
    <p:sldId id="1486" r:id="rId38"/>
    <p:sldId id="1487" r:id="rId39"/>
    <p:sldId id="1488" r:id="rId40"/>
    <p:sldId id="1502" r:id="rId41"/>
    <p:sldId id="1503" r:id="rId42"/>
    <p:sldId id="1504" r:id="rId43"/>
    <p:sldId id="1505" r:id="rId44"/>
    <p:sldId id="1506" r:id="rId45"/>
    <p:sldId id="1507" r:id="rId46"/>
    <p:sldId id="1508" r:id="rId47"/>
    <p:sldId id="1509" r:id="rId48"/>
    <p:sldId id="1510" r:id="rId49"/>
    <p:sldId id="1511" r:id="rId50"/>
    <p:sldId id="1512" r:id="rId51"/>
    <p:sldId id="1513" r:id="rId52"/>
    <p:sldId id="1514" r:id="rId53"/>
    <p:sldId id="1515" r:id="rId54"/>
    <p:sldId id="1489" r:id="rId55"/>
  </p:sldIdLst>
  <p:sldSz cx="9144000" cy="6858000" type="screen4x3"/>
  <p:notesSz cx="7315200" cy="9601200"/>
  <p:defaultTextStyle>
    <a:defPPr>
      <a:defRPr lang="en-US"/>
    </a:defPPr>
    <a:lvl1pPr algn="l" rtl="0" fontAlgn="base">
      <a:spcBef>
        <a:spcPct val="0"/>
      </a:spcBef>
      <a:spcAft>
        <a:spcPct val="0"/>
      </a:spcAft>
      <a:defRPr sz="2200" kern="1200">
        <a:solidFill>
          <a:schemeClr val="tx1"/>
        </a:solidFill>
        <a:latin typeface="Arial" pitchFamily="34" charset="0"/>
        <a:ea typeface="+mn-ea"/>
        <a:cs typeface="+mn-cs"/>
      </a:defRPr>
    </a:lvl1pPr>
    <a:lvl2pPr marL="457200" algn="l" rtl="0" fontAlgn="base">
      <a:spcBef>
        <a:spcPct val="0"/>
      </a:spcBef>
      <a:spcAft>
        <a:spcPct val="0"/>
      </a:spcAft>
      <a:defRPr sz="2200" kern="1200">
        <a:solidFill>
          <a:schemeClr val="tx1"/>
        </a:solidFill>
        <a:latin typeface="Arial" pitchFamily="34" charset="0"/>
        <a:ea typeface="+mn-ea"/>
        <a:cs typeface="+mn-cs"/>
      </a:defRPr>
    </a:lvl2pPr>
    <a:lvl3pPr marL="914400" algn="l" rtl="0" fontAlgn="base">
      <a:spcBef>
        <a:spcPct val="0"/>
      </a:spcBef>
      <a:spcAft>
        <a:spcPct val="0"/>
      </a:spcAft>
      <a:defRPr sz="2200" kern="1200">
        <a:solidFill>
          <a:schemeClr val="tx1"/>
        </a:solidFill>
        <a:latin typeface="Arial" pitchFamily="34" charset="0"/>
        <a:ea typeface="+mn-ea"/>
        <a:cs typeface="+mn-cs"/>
      </a:defRPr>
    </a:lvl3pPr>
    <a:lvl4pPr marL="1371600" algn="l" rtl="0" fontAlgn="base">
      <a:spcBef>
        <a:spcPct val="0"/>
      </a:spcBef>
      <a:spcAft>
        <a:spcPct val="0"/>
      </a:spcAft>
      <a:defRPr sz="2200" kern="1200">
        <a:solidFill>
          <a:schemeClr val="tx1"/>
        </a:solidFill>
        <a:latin typeface="Arial" pitchFamily="34" charset="0"/>
        <a:ea typeface="+mn-ea"/>
        <a:cs typeface="+mn-cs"/>
      </a:defRPr>
    </a:lvl4pPr>
    <a:lvl5pPr marL="1828800" algn="l" rtl="0" fontAlgn="base">
      <a:spcBef>
        <a:spcPct val="0"/>
      </a:spcBef>
      <a:spcAft>
        <a:spcPct val="0"/>
      </a:spcAft>
      <a:defRPr sz="2200" kern="1200">
        <a:solidFill>
          <a:schemeClr val="tx1"/>
        </a:solidFill>
        <a:latin typeface="Arial" pitchFamily="34" charset="0"/>
        <a:ea typeface="+mn-ea"/>
        <a:cs typeface="+mn-cs"/>
      </a:defRPr>
    </a:lvl5pPr>
    <a:lvl6pPr marL="2286000" algn="l" defTabSz="914400" rtl="0" eaLnBrk="1" latinLnBrk="0" hangingPunct="1">
      <a:defRPr sz="2200" kern="1200">
        <a:solidFill>
          <a:schemeClr val="tx1"/>
        </a:solidFill>
        <a:latin typeface="Arial" pitchFamily="34" charset="0"/>
        <a:ea typeface="+mn-ea"/>
        <a:cs typeface="+mn-cs"/>
      </a:defRPr>
    </a:lvl6pPr>
    <a:lvl7pPr marL="2743200" algn="l" defTabSz="914400" rtl="0" eaLnBrk="1" latinLnBrk="0" hangingPunct="1">
      <a:defRPr sz="2200" kern="1200">
        <a:solidFill>
          <a:schemeClr val="tx1"/>
        </a:solidFill>
        <a:latin typeface="Arial" pitchFamily="34" charset="0"/>
        <a:ea typeface="+mn-ea"/>
        <a:cs typeface="+mn-cs"/>
      </a:defRPr>
    </a:lvl7pPr>
    <a:lvl8pPr marL="3200400" algn="l" defTabSz="914400" rtl="0" eaLnBrk="1" latinLnBrk="0" hangingPunct="1">
      <a:defRPr sz="2200" kern="1200">
        <a:solidFill>
          <a:schemeClr val="tx1"/>
        </a:solidFill>
        <a:latin typeface="Arial" pitchFamily="34" charset="0"/>
        <a:ea typeface="+mn-ea"/>
        <a:cs typeface="+mn-cs"/>
      </a:defRPr>
    </a:lvl8pPr>
    <a:lvl9pPr marL="3657600" algn="l" defTabSz="914400" rtl="0" eaLnBrk="1" latinLnBrk="0" hangingPunct="1">
      <a:defRPr sz="22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3024">
          <p15:clr>
            <a:srgbClr val="A4A3A4"/>
          </p15:clr>
        </p15:guide>
        <p15:guide id="2" pos="5616">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AE4"/>
    <a:srgbClr val="1F4C7F"/>
    <a:srgbClr val="1E4776"/>
    <a:srgbClr val="173557"/>
    <a:srgbClr val="CA2800"/>
    <a:srgbClr val="FF3300"/>
    <a:srgbClr val="CCCC00"/>
    <a:srgbClr val="FFFF00"/>
    <a:srgbClr val="00808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53810" autoAdjust="0"/>
  </p:normalViewPr>
  <p:slideViewPr>
    <p:cSldViewPr>
      <p:cViewPr varScale="1">
        <p:scale>
          <a:sx n="65" d="100"/>
          <a:sy n="65" d="100"/>
        </p:scale>
        <p:origin x="3440" y="200"/>
      </p:cViewPr>
      <p:guideLst>
        <p:guide orient="horz" pos="3024"/>
        <p:guide pos="5616"/>
      </p:guideLst>
    </p:cSldViewPr>
  </p:slideViewPr>
  <p:outlineViewPr>
    <p:cViewPr>
      <p:scale>
        <a:sx n="33" d="100"/>
        <a:sy n="33" d="100"/>
      </p:scale>
      <p:origin x="42" y="2736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1710"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3522" name="Rectangle 2"/>
          <p:cNvSpPr>
            <a:spLocks noGrp="1" noChangeArrowheads="1"/>
          </p:cNvSpPr>
          <p:nvPr>
            <p:ph type="hdr" sz="quarter"/>
          </p:nvPr>
        </p:nvSpPr>
        <p:spPr bwMode="auto">
          <a:xfrm>
            <a:off x="0" y="0"/>
            <a:ext cx="3169705" cy="479740"/>
          </a:xfrm>
          <a:prstGeom prst="rect">
            <a:avLst/>
          </a:prstGeom>
          <a:noFill/>
          <a:ln w="38100">
            <a:noFill/>
            <a:miter lim="800000"/>
            <a:headEnd/>
            <a:tailEnd/>
          </a:ln>
          <a:effectLst/>
        </p:spPr>
        <p:txBody>
          <a:bodyPr vert="horz" wrap="none" lIns="95128" tIns="49467" rIns="95128" bIns="49467" numCol="1" anchor="ctr" anchorCtr="0" compatLnSpc="1">
            <a:prstTxWarp prst="textNoShape">
              <a:avLst/>
            </a:prstTxWarp>
          </a:bodyPr>
          <a:lstStyle>
            <a:lvl1pPr defTabSz="967064" eaLnBrk="0" hangingPunct="0">
              <a:defRPr sz="1300" smtClean="0">
                <a:solidFill>
                  <a:schemeClr val="bg1"/>
                </a:solidFill>
              </a:defRPr>
            </a:lvl1pPr>
          </a:lstStyle>
          <a:p>
            <a:pPr>
              <a:defRPr/>
            </a:pPr>
            <a:endParaRPr lang="en-US"/>
          </a:p>
        </p:txBody>
      </p:sp>
      <p:sp>
        <p:nvSpPr>
          <p:cNvPr id="363523" name="Rectangle 3"/>
          <p:cNvSpPr>
            <a:spLocks noGrp="1" noChangeArrowheads="1"/>
          </p:cNvSpPr>
          <p:nvPr>
            <p:ph type="dt" sz="quarter" idx="1"/>
          </p:nvPr>
        </p:nvSpPr>
        <p:spPr bwMode="auto">
          <a:xfrm>
            <a:off x="4145496" y="0"/>
            <a:ext cx="3169705" cy="479740"/>
          </a:xfrm>
          <a:prstGeom prst="rect">
            <a:avLst/>
          </a:prstGeom>
          <a:noFill/>
          <a:ln w="38100">
            <a:noFill/>
            <a:miter lim="800000"/>
            <a:headEnd/>
            <a:tailEnd/>
          </a:ln>
          <a:effectLst/>
        </p:spPr>
        <p:txBody>
          <a:bodyPr vert="horz" wrap="none" lIns="95128" tIns="49467" rIns="95128" bIns="49467" numCol="1" anchor="ctr" anchorCtr="0" compatLnSpc="1">
            <a:prstTxWarp prst="textNoShape">
              <a:avLst/>
            </a:prstTxWarp>
          </a:bodyPr>
          <a:lstStyle>
            <a:lvl1pPr algn="r" defTabSz="967064" eaLnBrk="0" hangingPunct="0">
              <a:defRPr sz="1300" smtClean="0">
                <a:solidFill>
                  <a:schemeClr val="bg1"/>
                </a:solidFill>
              </a:defRPr>
            </a:lvl1pPr>
          </a:lstStyle>
          <a:p>
            <a:pPr>
              <a:defRPr/>
            </a:pPr>
            <a:endParaRPr lang="en-US"/>
          </a:p>
        </p:txBody>
      </p:sp>
      <p:sp>
        <p:nvSpPr>
          <p:cNvPr id="363524" name="Rectangle 4"/>
          <p:cNvSpPr>
            <a:spLocks noGrp="1" noChangeArrowheads="1"/>
          </p:cNvSpPr>
          <p:nvPr>
            <p:ph type="ftr" sz="quarter" idx="2"/>
          </p:nvPr>
        </p:nvSpPr>
        <p:spPr bwMode="auto">
          <a:xfrm>
            <a:off x="0" y="9121461"/>
            <a:ext cx="3169705" cy="479739"/>
          </a:xfrm>
          <a:prstGeom prst="rect">
            <a:avLst/>
          </a:prstGeom>
          <a:noFill/>
          <a:ln w="38100">
            <a:noFill/>
            <a:miter lim="800000"/>
            <a:headEnd/>
            <a:tailEnd/>
          </a:ln>
          <a:effectLst/>
        </p:spPr>
        <p:txBody>
          <a:bodyPr vert="horz" wrap="none" lIns="95128" tIns="49467" rIns="95128" bIns="49467" numCol="1" anchor="b" anchorCtr="0" compatLnSpc="1">
            <a:prstTxWarp prst="textNoShape">
              <a:avLst/>
            </a:prstTxWarp>
          </a:bodyPr>
          <a:lstStyle>
            <a:lvl1pPr defTabSz="967064" eaLnBrk="0" hangingPunct="0">
              <a:defRPr sz="1300" smtClean="0">
                <a:solidFill>
                  <a:schemeClr val="bg1"/>
                </a:solidFill>
              </a:defRPr>
            </a:lvl1pPr>
          </a:lstStyle>
          <a:p>
            <a:pPr>
              <a:defRPr/>
            </a:pPr>
            <a:endParaRPr lang="en-US"/>
          </a:p>
        </p:txBody>
      </p:sp>
      <p:sp>
        <p:nvSpPr>
          <p:cNvPr id="363525" name="Rectangle 5"/>
          <p:cNvSpPr>
            <a:spLocks noGrp="1" noChangeArrowheads="1"/>
          </p:cNvSpPr>
          <p:nvPr>
            <p:ph type="sldNum" sz="quarter" idx="3"/>
          </p:nvPr>
        </p:nvSpPr>
        <p:spPr bwMode="auto">
          <a:xfrm>
            <a:off x="4145496" y="9121461"/>
            <a:ext cx="3169705" cy="479739"/>
          </a:xfrm>
          <a:prstGeom prst="rect">
            <a:avLst/>
          </a:prstGeom>
          <a:noFill/>
          <a:ln w="38100">
            <a:noFill/>
            <a:miter lim="800000"/>
            <a:headEnd/>
            <a:tailEnd/>
          </a:ln>
          <a:effectLst/>
        </p:spPr>
        <p:txBody>
          <a:bodyPr vert="horz" wrap="none" lIns="95128" tIns="49467" rIns="95128" bIns="49467" numCol="1" anchor="b" anchorCtr="0" compatLnSpc="1">
            <a:prstTxWarp prst="textNoShape">
              <a:avLst/>
            </a:prstTxWarp>
          </a:bodyPr>
          <a:lstStyle>
            <a:lvl1pPr algn="r" defTabSz="967064" eaLnBrk="0" hangingPunct="0">
              <a:defRPr sz="1300" smtClean="0">
                <a:solidFill>
                  <a:schemeClr val="bg1"/>
                </a:solidFill>
              </a:defRPr>
            </a:lvl1pPr>
          </a:lstStyle>
          <a:p>
            <a:pPr>
              <a:defRPr/>
            </a:pPr>
            <a:fld id="{E457FB61-EAB1-4554-BE74-62004478E8E4}" type="slidenum">
              <a:rPr lang="en-US"/>
              <a:pPr>
                <a:defRPr/>
              </a:pPr>
              <a:t>‹#›</a:t>
            </a:fld>
            <a:endParaRPr lang="en-US"/>
          </a:p>
        </p:txBody>
      </p:sp>
    </p:spTree>
    <p:extLst>
      <p:ext uri="{BB962C8B-B14F-4D97-AF65-F5344CB8AC3E}">
        <p14:creationId xmlns:p14="http://schemas.microsoft.com/office/powerpoint/2010/main" val="3979928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89892"/>
            <a:ext cx="192179" cy="299955"/>
          </a:xfrm>
          <a:prstGeom prst="rect">
            <a:avLst/>
          </a:prstGeom>
          <a:noFill/>
          <a:ln w="25400">
            <a:noFill/>
            <a:miter lim="800000"/>
            <a:headEnd/>
            <a:tailEnd/>
          </a:ln>
          <a:effectLst/>
        </p:spPr>
        <p:txBody>
          <a:bodyPr vert="horz" wrap="none" lIns="95128" tIns="49467" rIns="95128" bIns="49467" numCol="1" anchor="ctr" anchorCtr="0" compatLnSpc="1">
            <a:prstTxWarp prst="textNoShape">
              <a:avLst/>
            </a:prstTxWarp>
            <a:spAutoFit/>
          </a:bodyPr>
          <a:lstStyle>
            <a:lvl1pPr defTabSz="967064" eaLnBrk="0" hangingPunct="0">
              <a:defRPr sz="1300" smtClean="0">
                <a:latin typeface="Times New Roman" pitchFamily="18" charset="0"/>
              </a:defRPr>
            </a:lvl1pPr>
          </a:lstStyle>
          <a:p>
            <a:pPr>
              <a:defRPr/>
            </a:pPr>
            <a:endParaRPr lang="es-ES_tradnl"/>
          </a:p>
        </p:txBody>
      </p:sp>
      <p:sp>
        <p:nvSpPr>
          <p:cNvPr id="26627" name="Rectangle 3"/>
          <p:cNvSpPr>
            <a:spLocks noGrp="1" noChangeArrowheads="1"/>
          </p:cNvSpPr>
          <p:nvPr>
            <p:ph type="dt" idx="1"/>
          </p:nvPr>
        </p:nvSpPr>
        <p:spPr bwMode="auto">
          <a:xfrm>
            <a:off x="7123021" y="89892"/>
            <a:ext cx="192179" cy="299955"/>
          </a:xfrm>
          <a:prstGeom prst="rect">
            <a:avLst/>
          </a:prstGeom>
          <a:noFill/>
          <a:ln w="25400">
            <a:noFill/>
            <a:miter lim="800000"/>
            <a:headEnd/>
            <a:tailEnd/>
          </a:ln>
          <a:effectLst/>
        </p:spPr>
        <p:txBody>
          <a:bodyPr vert="horz" wrap="none" lIns="95128" tIns="49467" rIns="95128" bIns="49467" numCol="1" anchor="ctr" anchorCtr="0" compatLnSpc="1">
            <a:prstTxWarp prst="textNoShape">
              <a:avLst/>
            </a:prstTxWarp>
            <a:spAutoFit/>
          </a:bodyPr>
          <a:lstStyle>
            <a:lvl1pPr algn="r" defTabSz="967064" eaLnBrk="0" hangingPunct="0">
              <a:defRPr sz="1300" smtClean="0">
                <a:latin typeface="Times New Roman" pitchFamily="18" charset="0"/>
              </a:defRPr>
            </a:lvl1pPr>
          </a:lstStyle>
          <a:p>
            <a:pPr>
              <a:defRPr/>
            </a:pPr>
            <a:endParaRPr lang="es-ES_tradnl"/>
          </a:p>
        </p:txBody>
      </p:sp>
      <p:sp>
        <p:nvSpPr>
          <p:cNvPr id="7270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5791" y="6097019"/>
            <a:ext cx="2696350" cy="1246680"/>
          </a:xfrm>
          <a:prstGeom prst="rect">
            <a:avLst/>
          </a:prstGeom>
          <a:noFill/>
          <a:ln w="25400">
            <a:noFill/>
            <a:miter lim="800000"/>
            <a:headEnd/>
            <a:tailEnd/>
          </a:ln>
          <a:effectLst/>
        </p:spPr>
        <p:txBody>
          <a:bodyPr vert="horz" wrap="none" lIns="95128" tIns="49467" rIns="95128" bIns="49467" numCol="1" anchor="ctr" anchorCtr="0" compatLnSpc="1">
            <a:prstTxWarp prst="textNoShape">
              <a:avLst/>
            </a:prstTxWarp>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630" name="Rectangle 6"/>
          <p:cNvSpPr>
            <a:spLocks noGrp="1" noChangeArrowheads="1"/>
          </p:cNvSpPr>
          <p:nvPr>
            <p:ph type="ftr" sz="quarter" idx="4"/>
          </p:nvPr>
        </p:nvSpPr>
        <p:spPr bwMode="auto">
          <a:xfrm>
            <a:off x="0" y="9301245"/>
            <a:ext cx="192179" cy="299955"/>
          </a:xfrm>
          <a:prstGeom prst="rect">
            <a:avLst/>
          </a:prstGeom>
          <a:noFill/>
          <a:ln w="25400">
            <a:noFill/>
            <a:miter lim="800000"/>
            <a:headEnd/>
            <a:tailEnd/>
          </a:ln>
          <a:effectLst/>
        </p:spPr>
        <p:txBody>
          <a:bodyPr vert="horz" wrap="none" lIns="95128" tIns="49467" rIns="95128" bIns="49467" numCol="1" anchor="b" anchorCtr="0" compatLnSpc="1">
            <a:prstTxWarp prst="textNoShape">
              <a:avLst/>
            </a:prstTxWarp>
            <a:spAutoFit/>
          </a:bodyPr>
          <a:lstStyle>
            <a:lvl1pPr defTabSz="967064" eaLnBrk="0" hangingPunct="0">
              <a:defRPr sz="1300" smtClean="0">
                <a:latin typeface="Times New Roman" pitchFamily="18" charset="0"/>
              </a:defRPr>
            </a:lvl1pPr>
          </a:lstStyle>
          <a:p>
            <a:pPr>
              <a:defRPr/>
            </a:pPr>
            <a:endParaRPr lang="es-ES_tradnl"/>
          </a:p>
        </p:txBody>
      </p:sp>
      <p:sp>
        <p:nvSpPr>
          <p:cNvPr id="26631" name="Rectangle 7"/>
          <p:cNvSpPr>
            <a:spLocks noGrp="1" noChangeArrowheads="1"/>
          </p:cNvSpPr>
          <p:nvPr>
            <p:ph type="sldNum" sz="quarter" idx="5"/>
          </p:nvPr>
        </p:nvSpPr>
        <p:spPr bwMode="auto">
          <a:xfrm>
            <a:off x="6927469" y="9301163"/>
            <a:ext cx="387731" cy="300037"/>
          </a:xfrm>
          <a:prstGeom prst="rect">
            <a:avLst/>
          </a:prstGeom>
          <a:noFill/>
          <a:ln w="25400">
            <a:noFill/>
            <a:miter lim="800000"/>
            <a:headEnd/>
            <a:tailEnd/>
          </a:ln>
          <a:effectLst/>
        </p:spPr>
        <p:txBody>
          <a:bodyPr vert="horz" wrap="none" lIns="95128" tIns="49467" rIns="95128" bIns="49467" numCol="1" anchor="b" anchorCtr="0" compatLnSpc="1">
            <a:prstTxWarp prst="textNoShape">
              <a:avLst/>
            </a:prstTxWarp>
            <a:spAutoFit/>
          </a:bodyPr>
          <a:lstStyle>
            <a:lvl1pPr algn="r" defTabSz="967064" eaLnBrk="0" hangingPunct="0">
              <a:defRPr sz="1300" smtClean="0">
                <a:latin typeface="Times New Roman" pitchFamily="18" charset="0"/>
              </a:defRPr>
            </a:lvl1pPr>
          </a:lstStyle>
          <a:p>
            <a:pPr>
              <a:defRPr/>
            </a:pPr>
            <a:fld id="{7769F722-7C22-4C40-BAEB-00342DB235F3}" type="slidenum">
              <a:rPr lang="es-ES_tradnl"/>
              <a:pPr>
                <a:defRPr/>
              </a:pPr>
              <a:t>‹#›</a:t>
            </a:fld>
            <a:endParaRPr lang="es-ES_tradnl"/>
          </a:p>
        </p:txBody>
      </p:sp>
    </p:spTree>
    <p:extLst>
      <p:ext uri="{BB962C8B-B14F-4D97-AF65-F5344CB8AC3E}">
        <p14:creationId xmlns:p14="http://schemas.microsoft.com/office/powerpoint/2010/main" val="32454182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anny.cs.colorado.edu/leadership/AlekSharing.jp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latin typeface="Times New Roman" pitchFamily="18" charset="0"/>
                <a:ea typeface="+mn-ea"/>
                <a:cs typeface="+mn-cs"/>
              </a:rPr>
              <a:t>TODO: take the Costa Rica T-shirt with me. Ask for permission to record on Zoom. START Recording on Zoom.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latin typeface="Times New Roman" pitchFamily="18" charset="0"/>
                <a:ea typeface="+mn-ea"/>
                <a:cs typeface="+mn-cs"/>
              </a:rPr>
              <a:t>Welcome</a:t>
            </a:r>
            <a:r>
              <a:rPr lang="en-US" sz="1200" b="0" i="0" u="none" strike="noStrike" kern="1200" baseline="0" dirty="0">
                <a:solidFill>
                  <a:schemeClr val="tx1"/>
                </a:solidFill>
                <a:latin typeface="Times New Roman" pitchFamily="18" charset="0"/>
                <a:ea typeface="+mn-ea"/>
                <a:cs typeface="+mn-cs"/>
              </a:rPr>
              <a:t> to the grad class on SW DEV for IoT where we discuss the design of intelligent IoT software systems. I am so excited to be teaching this class, I have been looking forward to this moment for months and I even visited our on-campus location in DCL to get familiar with the space. I can’t wait for us to be able to meet again in person on campus and welcome you in person in DCL.</a:t>
            </a:r>
            <a:endParaRPr lang="en-US" sz="1200" b="0" i="0" u="none" strike="noStrike" kern="1200" dirty="0">
              <a:solidFill>
                <a:schemeClr val="tx1"/>
              </a:solidFill>
              <a:latin typeface="Times New Roman" pitchFamily="18" charset="0"/>
              <a:ea typeface="+mn-ea"/>
              <a:cs typeface="+mn-cs"/>
            </a:endParaRPr>
          </a:p>
          <a:p>
            <a:endParaRPr lang="en-US" dirty="0"/>
          </a:p>
          <a:p>
            <a:r>
              <a:rPr lang="en-US" dirty="0"/>
              <a:t>I am a new faculty at CU this is my second year, I have</a:t>
            </a:r>
            <a:r>
              <a:rPr lang="en-US" baseline="0" dirty="0"/>
              <a:t> arrived from Oregon, just in the nick of time before everything shut down because of covid. So even though I have been in Boulder for 2 years now, I am grateful because I still feel like a newbie and learning and discovering new places, new people, new activities.</a:t>
            </a:r>
          </a:p>
          <a:p>
            <a:endParaRPr lang="en-US" baseline="0" dirty="0"/>
          </a:p>
          <a:p>
            <a:r>
              <a:rPr lang="en-US" baseline="0" dirty="0"/>
              <a:t>I want to spill the beans right from the beginning so that you know what you are in:</a:t>
            </a:r>
          </a:p>
          <a:p>
            <a:pPr marL="171450" indent="-171450">
              <a:buFontTx/>
              <a:buChar char="-"/>
            </a:pPr>
            <a:r>
              <a:rPr lang="en-US" baseline="0" dirty="0"/>
              <a:t>The good news is that I am all pumped up with excitement for everything CU-related. The bad news is that a lot of things are still in flux, and I am learning a lot of how CU operates, especially as this is the first time I am teaching a grad-only class at CU. This means that I am building my wings on the way down. We tried to have this class last semester and some of you even enrolled in it, but then we had to drop it because of not enough people. Now it’s a different story.</a:t>
            </a:r>
          </a:p>
          <a:p>
            <a:pPr marL="171450" indent="-171450">
              <a:buFontTx/>
              <a:buChar char="-"/>
            </a:pPr>
            <a:r>
              <a:rPr lang="en-US" baseline="0" dirty="0"/>
              <a:t>But I am committed to provide for you the best experience possible in a graduate classroom. One of my core values in life is to exceed your expectations, and if you allow me, I will try my best to exceed your expectations in this class. </a:t>
            </a:r>
          </a:p>
          <a:p>
            <a:pPr marL="171450" indent="-171450">
              <a:buFontTx/>
              <a:buChar char="-"/>
            </a:pPr>
            <a:endParaRPr lang="en-US" baseline="0" dirty="0"/>
          </a:p>
          <a:p>
            <a:pPr marL="171450" indent="-171450">
              <a:buFontTx/>
              <a:buChar char="-"/>
            </a:pPr>
            <a:r>
              <a:rPr lang="en-US" baseline="0" dirty="0"/>
              <a:t>I am looking to you as thinking partners, this field is so broad, that no one can be an expert on everything. I am learning alongside you, but I guarantee that we will have a great journey together.</a:t>
            </a:r>
          </a:p>
          <a:p>
            <a:pPr marL="171450" indent="-171450">
              <a:buFontTx/>
              <a:buChar char="-"/>
            </a:pPr>
            <a:endParaRPr lang="en-US" baseline="0"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baseline="0" dirty="0"/>
              <a:t>Just a couple of hours ago I was on a panel discussion with my friend Jason Shepherd, the former CTO for IoT at Dell Technologies who is now the VP for </a:t>
            </a:r>
            <a:r>
              <a:rPr lang="en-US" baseline="0" dirty="0" err="1"/>
              <a:t>Zededa</a:t>
            </a:r>
            <a:r>
              <a:rPr lang="en-US" baseline="0" dirty="0"/>
              <a:t>, and group of illustrious speakers from Siemens, Verizon, and Dell. The panel on 5G and whether is it </a:t>
            </a:r>
            <a:r>
              <a:rPr lang="en-US" sz="1200" kern="1200" dirty="0">
                <a:solidFill>
                  <a:schemeClr val="tx1"/>
                </a:solidFill>
                <a:effectLst/>
                <a:latin typeface="Times New Roman" pitchFamily="18" charset="0"/>
                <a:ea typeface="+mn-ea"/>
                <a:cs typeface="+mn-cs"/>
              </a:rPr>
              <a:t>Hype.  There is hardly any TV show that does not show a 5G </a:t>
            </a:r>
            <a:r>
              <a:rPr lang="en-US" sz="1200" kern="1200" dirty="0" err="1">
                <a:solidFill>
                  <a:schemeClr val="tx1"/>
                </a:solidFill>
                <a:effectLst/>
                <a:latin typeface="Times New Roman" pitchFamily="18" charset="0"/>
                <a:ea typeface="+mn-ea"/>
                <a:cs typeface="+mn-cs"/>
              </a:rPr>
              <a:t>comercial</a:t>
            </a:r>
            <a:r>
              <a:rPr lang="en-US" sz="1200" kern="1200" dirty="0">
                <a:solidFill>
                  <a:schemeClr val="tx1"/>
                </a:solidFill>
                <a:effectLst/>
                <a:latin typeface="Times New Roman" pitchFamily="18" charset="0"/>
                <a:ea typeface="+mn-ea"/>
                <a:cs typeface="+mn-cs"/>
              </a:rPr>
              <a:t>. The hype is consumer 5G sale hype. Until the apps catch up and it is ubiquitous you are not going to see the realization of the big promises of IoT. So indeed these are very interesting times that we live in, as the convergence of 5G, IoT, Edge Computing as enabler, AI and sensors enable the Digital Transformation. This was a trend that was actually happening and was significantly accelerated by Covid.</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US" sz="1200" kern="1200" dirty="0">
              <a:solidFill>
                <a:schemeClr val="tx1"/>
              </a:solidFill>
              <a:effectLst/>
              <a:latin typeface="Times New Roman" pitchFamily="18" charset="0"/>
              <a:ea typeface="+mn-ea"/>
              <a:cs typeface="+mn-cs"/>
            </a:endParaRPr>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dirty="0"/>
              <a:t>=====</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ASK: How many people have at least one smart </a:t>
            </a:r>
            <a:r>
              <a:rPr lang="en-US" baseline="0" dirty="0" err="1"/>
              <a:t>IoT</a:t>
            </a:r>
            <a:r>
              <a:rPr lang="en-US" baseline="0" dirty="0"/>
              <a:t> device? </a:t>
            </a:r>
            <a:r>
              <a:rPr lang="en-US" sz="1200" b="1" kern="1200" dirty="0">
                <a:solidFill>
                  <a:schemeClr val="tx1"/>
                </a:solidFill>
                <a:latin typeface="Times New Roman" pitchFamily="18" charset="0"/>
                <a:ea typeface="+mn-ea"/>
                <a:cs typeface="+mn-cs"/>
              </a:rPr>
              <a:t>Please raise your hand.</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mn-ea"/>
                <a:cs typeface="+mn-cs"/>
              </a:rPr>
              <a:t>If</a:t>
            </a:r>
            <a:r>
              <a:rPr lang="en-US" sz="1200" b="1" kern="1200" baseline="0" dirty="0">
                <a:solidFill>
                  <a:schemeClr val="tx1"/>
                </a:solidFill>
                <a:latin typeface="Times New Roman" pitchFamily="18" charset="0"/>
                <a:ea typeface="+mn-ea"/>
                <a:cs typeface="+mn-cs"/>
              </a:rPr>
              <a:t> you have a smartphone, or a smart watch, welcome to the </a:t>
            </a:r>
            <a:r>
              <a:rPr lang="en-US" sz="1200" b="1" kern="1200" baseline="0" dirty="0" err="1">
                <a:solidFill>
                  <a:schemeClr val="tx1"/>
                </a:solidFill>
                <a:latin typeface="Times New Roman" pitchFamily="18" charset="0"/>
                <a:ea typeface="+mn-ea"/>
                <a:cs typeface="+mn-cs"/>
              </a:rPr>
              <a:t>IoT</a:t>
            </a:r>
            <a:r>
              <a:rPr lang="en-US" sz="1200" b="1" kern="1200" baseline="0" dirty="0">
                <a:solidFill>
                  <a:schemeClr val="tx1"/>
                </a:solidFill>
                <a:latin typeface="Times New Roman" pitchFamily="18" charset="0"/>
                <a:ea typeface="+mn-ea"/>
                <a:cs typeface="+mn-cs"/>
              </a:rPr>
              <a:t> family.</a:t>
            </a:r>
            <a:endParaRPr lang="en-US" sz="1200" b="1"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It seems that everyone raised the hand, so I am in the right room with the right audience. This talk is about you.</a:t>
            </a: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ASK: Have you</a:t>
            </a:r>
            <a:r>
              <a:rPr lang="en-US" baseline="0" dirty="0"/>
              <a:t> received my welcome email that I sent you yesterday?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a:t>
            </a:fld>
            <a:endParaRPr lang="es-ES_tradnl"/>
          </a:p>
        </p:txBody>
      </p:sp>
    </p:spTree>
    <p:extLst>
      <p:ext uri="{BB962C8B-B14F-4D97-AF65-F5344CB8AC3E}">
        <p14:creationId xmlns:p14="http://schemas.microsoft.com/office/powerpoint/2010/main" val="988287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100" b="1" dirty="0"/>
              <a:t>ASK:</a:t>
            </a:r>
            <a:r>
              <a:rPr lang="en-US" altLang="en-US" sz="1100" b="1" baseline="0" dirty="0"/>
              <a:t> anybody knows where is this place?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100" b="1" dirty="0"/>
              <a:t>This was a year ago in the week between Christmas and NY, at Copper Mountain. This year since we did not get enough snow in Colorado, we went skiing with my whole family to Utah.</a:t>
            </a:r>
          </a:p>
          <a:p>
            <a:endParaRPr lang="en-US" altLang="en-US" sz="1100" dirty="0"/>
          </a:p>
        </p:txBody>
      </p:sp>
      <p:sp>
        <p:nvSpPr>
          <p:cNvPr id="194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10</a:t>
            </a:fld>
            <a:endParaRPr lang="en-US" altLang="en-US" sz="1200"/>
          </a:p>
        </p:txBody>
      </p:sp>
    </p:spTree>
    <p:extLst>
      <p:ext uri="{BB962C8B-B14F-4D97-AF65-F5344CB8AC3E}">
        <p14:creationId xmlns:p14="http://schemas.microsoft.com/office/powerpoint/2010/main" val="966068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374201"/>
            <a:ext cx="18702374" cy="5492146"/>
          </a:xfrm>
        </p:spPr>
        <p:txBody>
          <a:bodyPr/>
          <a:lstStyle/>
          <a:p>
            <a:r>
              <a:rPr lang="en-US" sz="1200" kern="1200" dirty="0">
                <a:solidFill>
                  <a:schemeClr val="tx1"/>
                </a:solidFill>
                <a:latin typeface="Times New Roman" pitchFamily="18" charset="0"/>
                <a:ea typeface="+mn-ea"/>
                <a:cs typeface="+mn-cs"/>
              </a:rPr>
              <a:t>One</a:t>
            </a:r>
            <a:r>
              <a:rPr lang="en-US" sz="1200" kern="1200" baseline="0" dirty="0">
                <a:solidFill>
                  <a:schemeClr val="tx1"/>
                </a:solidFill>
                <a:latin typeface="Times New Roman" pitchFamily="18" charset="0"/>
                <a:ea typeface="+mn-ea"/>
                <a:cs typeface="+mn-cs"/>
              </a:rPr>
              <a:t> day</a:t>
            </a:r>
            <a:r>
              <a:rPr lang="en-US" sz="1200" kern="1200" dirty="0">
                <a:solidFill>
                  <a:schemeClr val="tx1"/>
                </a:solidFill>
                <a:latin typeface="Times New Roman" pitchFamily="18" charset="0"/>
                <a:ea typeface="+mn-ea"/>
                <a:cs typeface="+mn-cs"/>
              </a:rPr>
              <a:t>, I opened my eyes and found myself in a strange place, stranded on a white bed, in a white room. </a:t>
            </a:r>
          </a:p>
          <a:p>
            <a:r>
              <a:rPr lang="en-US" sz="1200" kern="1200" dirty="0">
                <a:solidFill>
                  <a:schemeClr val="tx1"/>
                </a:solidFill>
                <a:latin typeface="Times New Roman" pitchFamily="18" charset="0"/>
                <a:ea typeface="+mn-ea"/>
                <a:cs typeface="+mn-cs"/>
              </a:rPr>
              <a:t>On the wall in front of me was a whiteboard on which was written:  Today’s date is Aug 5th, 2015, this is the Good Samaritan Hospital in Corvallis Oregon.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 asked a person in white why I am there, and she told me that I had a &lt;CLICK&gt;bicycle crash. </a:t>
            </a:r>
          </a:p>
          <a:p>
            <a:r>
              <a:rPr lang="en-US" sz="1200" kern="1200" dirty="0">
                <a:solidFill>
                  <a:schemeClr val="tx1"/>
                </a:solidFill>
                <a:latin typeface="Times New Roman" pitchFamily="18" charset="0"/>
                <a:ea typeface="+mn-ea"/>
                <a:cs typeface="+mn-cs"/>
              </a:rPr>
              <a:t>I did not remember any</a:t>
            </a:r>
            <a:r>
              <a:rPr lang="en-US" sz="1200" kern="1200" baseline="0" dirty="0">
                <a:solidFill>
                  <a:schemeClr val="tx1"/>
                </a:solidFill>
                <a:latin typeface="Times New Roman" pitchFamily="18" charset="0"/>
                <a:ea typeface="+mn-ea"/>
                <a:cs typeface="+mn-cs"/>
              </a:rPr>
              <a:t> accident, I</a:t>
            </a:r>
            <a:r>
              <a:rPr lang="en-US" sz="1200" kern="1200" dirty="0">
                <a:solidFill>
                  <a:schemeClr val="tx1"/>
                </a:solidFill>
                <a:latin typeface="Times New Roman" pitchFamily="18" charset="0"/>
                <a:ea typeface="+mn-ea"/>
                <a:cs typeface="+mn-cs"/>
              </a:rPr>
              <a:t> no longer remembered what year it was, or how many children I had or what was their birthday. I was happy to recognize my wife. Note to self:</a:t>
            </a:r>
            <a:r>
              <a:rPr lang="en-US" sz="1200" kern="1200" baseline="0" dirty="0">
                <a:solidFill>
                  <a:schemeClr val="tx1"/>
                </a:solidFill>
                <a:latin typeface="Times New Roman" pitchFamily="18" charset="0"/>
                <a:ea typeface="+mn-ea"/>
                <a:cs typeface="+mn-cs"/>
              </a:rPr>
              <a:t> when something back happens, make sure that you remember the people closest to you.</a:t>
            </a:r>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When she came to my bed I kept asking her: &lt;CLICK BACK&gt; honey where I am and why I am here. </a:t>
            </a:r>
          </a:p>
          <a:p>
            <a:r>
              <a:rPr lang="en-US" sz="1200" kern="1200" dirty="0">
                <a:solidFill>
                  <a:schemeClr val="tx1"/>
                </a:solidFill>
                <a:latin typeface="Times New Roman" pitchFamily="18" charset="0"/>
                <a:ea typeface="+mn-ea"/>
                <a:cs typeface="+mn-cs"/>
              </a:rPr>
              <a:t>She told me the same story: I crashed my bicycle &lt;CLICK</a:t>
            </a:r>
            <a:r>
              <a:rPr lang="en-US" sz="1200" kern="1200" baseline="0" dirty="0">
                <a:solidFill>
                  <a:schemeClr val="tx1"/>
                </a:solidFill>
                <a:latin typeface="Times New Roman" pitchFamily="18" charset="0"/>
                <a:ea typeface="+mn-ea"/>
                <a:cs typeface="+mn-cs"/>
              </a:rPr>
              <a:t> FORWARD&gt;</a:t>
            </a:r>
            <a:r>
              <a:rPr lang="en-US" sz="1200" kern="1200" dirty="0">
                <a:solidFill>
                  <a:schemeClr val="tx1"/>
                </a:solidFill>
                <a:latin typeface="Times New Roman" pitchFamily="18" charset="0"/>
                <a:ea typeface="+mn-ea"/>
                <a:cs typeface="+mn-cs"/>
              </a:rPr>
              <a:t>. A minute later I would ask again &lt;CLICK BACK&gt; "honey where I am and why I am here", and my patient wife kept telling me the same answer &lt;CLICK </a:t>
            </a:r>
            <a:r>
              <a:rPr lang="en-US" sz="1200" kern="1200" baseline="0" dirty="0">
                <a:solidFill>
                  <a:schemeClr val="tx1"/>
                </a:solidFill>
                <a:latin typeface="Times New Roman" pitchFamily="18" charset="0"/>
                <a:ea typeface="+mn-ea"/>
                <a:cs typeface="+mn-cs"/>
              </a:rPr>
              <a:t>FORWARD</a:t>
            </a:r>
            <a:r>
              <a:rPr lang="en-US" sz="1200" kern="1200" dirty="0">
                <a:solidFill>
                  <a:schemeClr val="tx1"/>
                </a:solidFill>
                <a:latin typeface="Times New Roman" pitchFamily="18" charset="0"/>
                <a:ea typeface="+mn-ea"/>
                <a:cs typeface="+mn-cs"/>
              </a:rPr>
              <a:t>&gt; .  </a:t>
            </a:r>
          </a:p>
          <a:p>
            <a:r>
              <a:rPr lang="en-US" sz="1200" kern="1200" dirty="0">
                <a:solidFill>
                  <a:schemeClr val="tx1"/>
                </a:solidFill>
                <a:latin typeface="Times New Roman" pitchFamily="18" charset="0"/>
                <a:ea typeface="+mn-ea"/>
                <a:cs typeface="+mn-cs"/>
              </a:rPr>
              <a:t>&lt;CLICK </a:t>
            </a:r>
            <a:r>
              <a:rPr lang="en-US" sz="1200" kern="1200" baseline="0" dirty="0">
                <a:solidFill>
                  <a:schemeClr val="tx1"/>
                </a:solidFill>
                <a:latin typeface="Times New Roman" pitchFamily="18" charset="0"/>
                <a:ea typeface="+mn-ea"/>
                <a:cs typeface="+mn-cs"/>
              </a:rPr>
              <a:t>FORWARD</a:t>
            </a:r>
            <a:r>
              <a:rPr lang="en-US" sz="1200" kern="1200" dirty="0">
                <a:solidFill>
                  <a:schemeClr val="tx1"/>
                </a:solidFill>
                <a:latin typeface="Times New Roman" pitchFamily="18" charset="0"/>
                <a:ea typeface="+mn-ea"/>
                <a:cs typeface="+mn-cs"/>
              </a:rPr>
              <a:t>&gt;  You see, I had suffered a severe brain concussion in which I lost my short term memory, so my memory was resetting every 2 minutes.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&lt;CLICK&gt;</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The days and months after my accident</a:t>
            </a:r>
            <a:r>
              <a:rPr lang="en-US" sz="1200" kern="1200" baseline="0" dirty="0">
                <a:solidFill>
                  <a:schemeClr val="tx1"/>
                </a:solidFill>
                <a:latin typeface="Times New Roman" pitchFamily="18" charset="0"/>
                <a:ea typeface="+mn-ea"/>
                <a:cs typeface="+mn-cs"/>
              </a:rPr>
              <a:t> I reflected on my life. While my brain was foggy from loss of short term memory, I had the best clarity of mind and I was seeing the big picture. I saw how selfish I was,  and while being very successful in academia, I was using people to serve me. </a:t>
            </a:r>
          </a:p>
          <a:p>
            <a:r>
              <a:rPr lang="en-US" sz="1200" kern="1200" baseline="0" dirty="0">
                <a:solidFill>
                  <a:schemeClr val="tx1"/>
                </a:solidFill>
                <a:latin typeface="Times New Roman" pitchFamily="18" charset="0"/>
                <a:ea typeface="+mn-ea"/>
                <a:cs typeface="+mn-cs"/>
              </a:rPr>
              <a:t>For example, I was focusing on the research that the students was producing and less on the students. I was the proverbial farmer who cared more about the golden egg than about the golden hen.</a:t>
            </a:r>
          </a:p>
          <a:p>
            <a:r>
              <a:rPr lang="en-US" sz="1200" kern="1200" dirty="0">
                <a:solidFill>
                  <a:schemeClr val="tx1"/>
                </a:solidFill>
                <a:latin typeface="Times New Roman" pitchFamily="18" charset="0"/>
                <a:ea typeface="+mn-ea"/>
                <a:cs typeface="+mn-cs"/>
              </a:rPr>
              <a:t>I decide</a:t>
            </a:r>
            <a:r>
              <a:rPr lang="en-US" sz="1200" kern="1200" baseline="0" dirty="0">
                <a:solidFill>
                  <a:schemeClr val="tx1"/>
                </a:solidFill>
                <a:latin typeface="Times New Roman" pitchFamily="18" charset="0"/>
                <a:ea typeface="+mn-ea"/>
                <a:cs typeface="+mn-cs"/>
              </a:rPr>
              <a:t>d to turn my life around, and decided it was time</a:t>
            </a:r>
            <a:r>
              <a:rPr lang="en-US" sz="1200" kern="1200" dirty="0">
                <a:solidFill>
                  <a:schemeClr val="tx1"/>
                </a:solidFill>
                <a:latin typeface="Times New Roman" pitchFamily="18" charset="0"/>
                <a:ea typeface="+mn-ea"/>
                <a:cs typeface="+mn-cs"/>
              </a:rPr>
              <a:t> for</a:t>
            </a:r>
            <a:r>
              <a:rPr lang="en-US" sz="1200" kern="1200" baseline="0" dirty="0">
                <a:solidFill>
                  <a:schemeClr val="tx1"/>
                </a:solidFill>
                <a:latin typeface="Times New Roman" pitchFamily="18" charset="0"/>
                <a:ea typeface="+mn-ea"/>
                <a:cs typeface="+mn-cs"/>
              </a:rPr>
              <a:t> me to serve people, instead of waiting to be served</a:t>
            </a:r>
            <a:r>
              <a:rPr lang="en-US" sz="1200" kern="1200" dirty="0">
                <a:solidFill>
                  <a:schemeClr val="tx1"/>
                </a:solidFill>
                <a:latin typeface="Times New Roman" pitchFamily="18" charset="0"/>
                <a:ea typeface="+mn-ea"/>
                <a:cs typeface="+mn-cs"/>
              </a:rPr>
              <a:t>.</a:t>
            </a:r>
            <a:r>
              <a:rPr lang="en-US" sz="1200" kern="1200" baseline="0" dirty="0">
                <a:solidFill>
                  <a:schemeClr val="tx1"/>
                </a:solidFill>
                <a:latin typeface="Times New Roman" pitchFamily="18" charset="0"/>
                <a:ea typeface="+mn-ea"/>
                <a:cs typeface="+mn-cs"/>
              </a:rPr>
              <a:t> </a:t>
            </a:r>
          </a:p>
          <a:p>
            <a:r>
              <a:rPr lang="en-US" sz="1200" b="1" kern="1200" dirty="0">
                <a:solidFill>
                  <a:schemeClr val="tx1"/>
                </a:solidFill>
                <a:latin typeface="Times New Roman" pitchFamily="18" charset="0"/>
                <a:ea typeface="+mn-ea"/>
                <a:cs typeface="+mn-cs"/>
              </a:rPr>
              <a:t>Everyday I am learning how to intentionally serve people and add value to others. </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Everyday I am learning how to shift from being a ladder climber to being a ladder holder. I want you to reach higher than I did, to go further than I did.</a:t>
            </a:r>
          </a:p>
          <a:p>
            <a:r>
              <a:rPr lang="en-US" sz="1200" b="1" kern="1200" dirty="0">
                <a:solidFill>
                  <a:schemeClr val="tx1"/>
                </a:solidFill>
                <a:latin typeface="Times New Roman" pitchFamily="18" charset="0"/>
                <a:ea typeface="+mn-ea"/>
                <a:cs typeface="+mn-cs"/>
              </a:rPr>
              <a:t>I shifted from being</a:t>
            </a:r>
            <a:r>
              <a:rPr lang="en-US" sz="1200" b="1" kern="1200" baseline="0" dirty="0">
                <a:solidFill>
                  <a:schemeClr val="tx1"/>
                </a:solidFill>
                <a:latin typeface="Times New Roman" pitchFamily="18" charset="0"/>
                <a:ea typeface="+mn-ea"/>
                <a:cs typeface="+mn-cs"/>
              </a:rPr>
              <a:t> </a:t>
            </a:r>
            <a:r>
              <a:rPr lang="en-US" sz="1200" b="1" kern="1200" baseline="0" dirty="0" err="1">
                <a:solidFill>
                  <a:schemeClr val="tx1"/>
                </a:solidFill>
                <a:latin typeface="Times New Roman" pitchFamily="18" charset="0"/>
                <a:ea typeface="+mn-ea"/>
                <a:cs typeface="+mn-cs"/>
              </a:rPr>
              <a:t>preocupied</a:t>
            </a:r>
            <a:r>
              <a:rPr lang="en-US" sz="1200" b="1" kern="1200" baseline="0" dirty="0">
                <a:solidFill>
                  <a:schemeClr val="tx1"/>
                </a:solidFill>
                <a:latin typeface="Times New Roman" pitchFamily="18" charset="0"/>
                <a:ea typeface="+mn-ea"/>
                <a:cs typeface="+mn-cs"/>
              </a:rPr>
              <a:t> by my own success to mentoring more junior faculty so that they can learn and avoid the mistakes I made.</a:t>
            </a:r>
            <a:endParaRPr lang="en-US" sz="1200" b="1" kern="1200" dirty="0">
              <a:solidFill>
                <a:schemeClr val="tx1"/>
              </a:solidFill>
              <a:latin typeface="Times New Roman" pitchFamily="18" charset="0"/>
              <a:ea typeface="+mn-ea"/>
              <a:cs typeface="+mn-cs"/>
            </a:endParaRPr>
          </a:p>
          <a:p>
            <a:endParaRPr lang="en-US" baseline="0" dirty="0"/>
          </a:p>
          <a:p>
            <a:r>
              <a:rPr lang="en-US" sz="1200" kern="1200" dirty="0">
                <a:solidFill>
                  <a:schemeClr val="tx1"/>
                </a:solidFill>
                <a:latin typeface="Times New Roman" pitchFamily="18" charset="0"/>
                <a:ea typeface="+mn-ea"/>
                <a:cs typeface="+mn-cs"/>
              </a:rPr>
              <a:t>I will give you unprecedented access to behind-the-curtain information on how I do</a:t>
            </a:r>
            <a:r>
              <a:rPr lang="en-US" sz="1200" kern="1200" baseline="0" dirty="0">
                <a:solidFill>
                  <a:schemeClr val="tx1"/>
                </a:solidFill>
                <a:latin typeface="Times New Roman" pitchFamily="18" charset="0"/>
                <a:ea typeface="+mn-ea"/>
                <a:cs typeface="+mn-cs"/>
              </a:rPr>
              <a:t> research; </a:t>
            </a:r>
          </a:p>
          <a:p>
            <a:r>
              <a:rPr lang="en-US" sz="1200" kern="1200" baseline="0" dirty="0">
                <a:solidFill>
                  <a:schemeClr val="tx1"/>
                </a:solidFill>
                <a:latin typeface="Times New Roman" pitchFamily="18" charset="0"/>
                <a:ea typeface="+mn-ea"/>
                <a:cs typeface="+mn-cs"/>
              </a:rPr>
              <a:t>Some of these are brand new insights that </a:t>
            </a:r>
            <a:r>
              <a:rPr lang="en-US" sz="1200" kern="1200" dirty="0">
                <a:solidFill>
                  <a:schemeClr val="tx1"/>
                </a:solidFill>
                <a:latin typeface="Times New Roman" pitchFamily="18" charset="0"/>
                <a:ea typeface="+mn-ea"/>
                <a:cs typeface="+mn-cs"/>
              </a:rPr>
              <a:t>I have never shared before. So whe</a:t>
            </a:r>
            <a:r>
              <a:rPr lang="en-US" sz="1200" kern="1200" baseline="0" dirty="0">
                <a:solidFill>
                  <a:schemeClr val="tx1"/>
                </a:solidFill>
                <a:latin typeface="Times New Roman" pitchFamily="18" charset="0"/>
                <a:ea typeface="+mn-ea"/>
                <a:cs typeface="+mn-cs"/>
              </a:rPr>
              <a:t>n you see the Owl icon, I am about to share one of those insights. </a:t>
            </a:r>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 am</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So excited to share these with you.</a:t>
            </a:r>
          </a:p>
          <a:p>
            <a:pPr eaLnBrk="1" hangingPunct="1">
              <a:lnSpc>
                <a:spcPct val="80000"/>
              </a:lnSpc>
              <a:buFont typeface="Wingdings" charset="0"/>
              <a:buNone/>
            </a:pPr>
            <a:endParaRPr lang="en-US" b="0" dirty="0"/>
          </a:p>
          <a:p>
            <a:pPr eaLnBrk="1" hangingPunct="1">
              <a:lnSpc>
                <a:spcPct val="80000"/>
              </a:lnSpc>
              <a:buFont typeface="Wingdings" charset="0"/>
              <a:buNone/>
            </a:pPr>
            <a:endParaRPr lang="en-US" b="0" dirty="0"/>
          </a:p>
          <a:p>
            <a:pPr>
              <a:defRPr/>
            </a:pPr>
            <a:endParaRPr lang="en-US" dirty="0"/>
          </a:p>
          <a:p>
            <a:pPr>
              <a:defRPr/>
            </a:pPr>
            <a:r>
              <a:rPr lang="en-US" dirty="0"/>
              <a:t>===</a:t>
            </a:r>
          </a:p>
          <a:p>
            <a:pPr>
              <a:defRPr/>
            </a:pPr>
            <a:r>
              <a:rPr lang="en-US" dirty="0"/>
              <a:t>Notice: don</a:t>
            </a:r>
            <a:r>
              <a:rPr lang="mr-IN" dirty="0"/>
              <a:t>’</a:t>
            </a:r>
            <a:r>
              <a:rPr lang="en-US" dirty="0"/>
              <a:t>t talk </a:t>
            </a:r>
          </a:p>
          <a:p>
            <a:pPr>
              <a:defRPr/>
            </a:pPr>
            <a:endParaRPr lang="en-US" dirty="0"/>
          </a:p>
          <a:p>
            <a:pPr>
              <a:defRPr/>
            </a:pPr>
            <a:endParaRPr lang="en-US" dirty="0"/>
          </a:p>
        </p:txBody>
      </p:sp>
      <p:sp>
        <p:nvSpPr>
          <p:cNvPr id="4" name="Slide Number Placeholder 3"/>
          <p:cNvSpPr>
            <a:spLocks noGrp="1"/>
          </p:cNvSpPr>
          <p:nvPr>
            <p:ph type="sldNum" sz="quarter" idx="5"/>
          </p:nvPr>
        </p:nvSpPr>
        <p:spPr>
          <a:xfrm>
            <a:off x="9242375" y="7015246"/>
            <a:ext cx="358826" cy="299955"/>
          </a:xfrm>
        </p:spPr>
        <p:txBody>
          <a:bodyPr/>
          <a:lstStyle/>
          <a:p>
            <a:pPr>
              <a:defRPr/>
            </a:pPr>
            <a:fld id="{12EA8BB9-C2D6-AD4C-AC75-CA63D7D11421}" type="slidenum">
              <a:rPr lang="en-US" smtClean="0"/>
              <a:pPr>
                <a:defRPr/>
              </a:pPr>
              <a:t>11</a:t>
            </a:fld>
            <a:endParaRPr lang="en-US"/>
          </a:p>
        </p:txBody>
      </p:sp>
    </p:spTree>
    <p:extLst>
      <p:ext uri="{BB962C8B-B14F-4D97-AF65-F5344CB8AC3E}">
        <p14:creationId xmlns:p14="http://schemas.microsoft.com/office/powerpoint/2010/main" val="65604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Times New Roman" pitchFamily="18" charset="0"/>
                <a:ea typeface="+mn-ea"/>
                <a:cs typeface="+mn-cs"/>
              </a:rPr>
              <a:t>Last November I went on an extended trip to the Dominican Republic with</a:t>
            </a:r>
            <a:br>
              <a:rPr lang="en-US" dirty="0"/>
            </a:br>
            <a:r>
              <a:rPr lang="en-US" sz="1200" b="0" i="0" u="none" strike="noStrike" kern="1200" dirty="0">
                <a:solidFill>
                  <a:schemeClr val="tx1"/>
                </a:solidFill>
                <a:effectLst/>
                <a:latin typeface="Times New Roman" pitchFamily="18" charset="0"/>
                <a:ea typeface="+mn-ea"/>
                <a:cs typeface="+mn-cs"/>
              </a:rPr>
              <a:t>my mentor John Maxwell (the #1 leadership expert in the world) and 200</a:t>
            </a:r>
            <a:br>
              <a:rPr lang="en-US" dirty="0"/>
            </a:br>
            <a:r>
              <a:rPr lang="en-US" sz="1200" b="0" i="0" u="none" strike="noStrike" kern="1200" dirty="0">
                <a:solidFill>
                  <a:schemeClr val="tx1"/>
                </a:solidFill>
                <a:effectLst/>
                <a:latin typeface="Times New Roman" pitchFamily="18" charset="0"/>
                <a:ea typeface="+mn-ea"/>
                <a:cs typeface="+mn-cs"/>
              </a:rPr>
              <a:t>of our leadership coaches. The DR president invited us to start a</a:t>
            </a:r>
            <a:br>
              <a:rPr lang="en-US" dirty="0"/>
            </a:br>
            <a:r>
              <a:rPr lang="en-US" sz="1200" b="0" i="0" u="none" strike="noStrike" kern="1200" dirty="0">
                <a:solidFill>
                  <a:schemeClr val="tx1"/>
                </a:solidFill>
                <a:effectLst/>
                <a:latin typeface="Times New Roman" pitchFamily="18" charset="0"/>
                <a:ea typeface="+mn-ea"/>
                <a:cs typeface="+mn-cs"/>
              </a:rPr>
              <a:t>leadership transformation for the whole nation. I am so grateful that we</a:t>
            </a:r>
            <a:br>
              <a:rPr lang="en-US" dirty="0"/>
            </a:br>
            <a:r>
              <a:rPr lang="en-US" sz="1200" b="0" i="0" u="none" strike="noStrike" kern="1200" dirty="0">
                <a:solidFill>
                  <a:schemeClr val="tx1"/>
                </a:solidFill>
                <a:effectLst/>
                <a:latin typeface="Times New Roman" pitchFamily="18" charset="0"/>
                <a:ea typeface="+mn-ea"/>
                <a:cs typeface="+mn-cs"/>
              </a:rPr>
              <a:t>trained 37,000 leaders from all major streams of influence (government,</a:t>
            </a:r>
            <a:br>
              <a:rPr lang="en-US" dirty="0"/>
            </a:br>
            <a:r>
              <a:rPr lang="en-US" sz="1200" b="0" i="0" u="none" strike="noStrike" kern="1200" dirty="0">
                <a:solidFill>
                  <a:schemeClr val="tx1"/>
                </a:solidFill>
                <a:effectLst/>
                <a:latin typeface="Times New Roman" pitchFamily="18" charset="0"/>
                <a:ea typeface="+mn-ea"/>
                <a:cs typeface="+mn-cs"/>
              </a:rPr>
              <a:t>business, education, non-profits, sports, media, health, etc.). I came</a:t>
            </a:r>
            <a:br>
              <a:rPr lang="en-US" dirty="0"/>
            </a:br>
            <a:r>
              <a:rPr lang="en-US" sz="1200" b="0" i="0" u="none" strike="noStrike" kern="1200" dirty="0">
                <a:solidFill>
                  <a:schemeClr val="tx1"/>
                </a:solidFill>
                <a:effectLst/>
                <a:latin typeface="Times New Roman" pitchFamily="18" charset="0"/>
                <a:ea typeface="+mn-ea"/>
                <a:cs typeface="+mn-cs"/>
              </a:rPr>
              <a:t>home also transformed and with a renewed sense of gratitude for</a:t>
            </a:r>
            <a:br>
              <a:rPr lang="en-US" dirty="0"/>
            </a:br>
            <a:r>
              <a:rPr lang="en-US" sz="1200" b="0" i="0" u="none" strike="noStrike" kern="1200" dirty="0">
                <a:solidFill>
                  <a:schemeClr val="tx1"/>
                </a:solidFill>
                <a:effectLst/>
                <a:latin typeface="Times New Roman" pitchFamily="18" charset="0"/>
                <a:ea typeface="+mn-ea"/>
                <a:cs typeface="+mn-cs"/>
              </a:rPr>
              <a:t>everything we have at home.</a:t>
            </a:r>
            <a:br>
              <a:rPr lang="en-US" dirty="0"/>
            </a:br>
            <a:endParaRPr lang="en-US" dirty="0"/>
          </a:p>
          <a:p>
            <a:r>
              <a:rPr lang="en-US" dirty="0"/>
              <a:t>CLICK </a:t>
            </a:r>
            <a:br>
              <a:rPr lang="en-US" dirty="0"/>
            </a:br>
            <a:r>
              <a:rPr lang="en-US" sz="1200" b="0" i="0" u="none" strike="noStrike" kern="1200" dirty="0">
                <a:solidFill>
                  <a:schemeClr val="tx1"/>
                </a:solidFill>
                <a:effectLst/>
                <a:latin typeface="Times New Roman" pitchFamily="18" charset="0"/>
                <a:ea typeface="+mn-ea"/>
                <a:cs typeface="+mn-cs"/>
              </a:rPr>
              <a:t>I want to share with you a personal story that changed my perspective.</a:t>
            </a:r>
            <a:br>
              <a:rPr lang="en-US" dirty="0"/>
            </a:br>
            <a:r>
              <a:rPr lang="en-US" sz="1200" b="0" i="0" u="none" strike="noStrike" kern="1200" dirty="0">
                <a:solidFill>
                  <a:schemeClr val="tx1"/>
                </a:solidFill>
                <a:effectLst/>
                <a:latin typeface="Times New Roman" pitchFamily="18" charset="0"/>
                <a:ea typeface="+mn-ea"/>
                <a:cs typeface="+mn-cs"/>
              </a:rPr>
              <a:t>As my family joined me for this extended trip in the DR, one day we</a:t>
            </a:r>
            <a:br>
              <a:rPr lang="en-US" dirty="0"/>
            </a:br>
            <a:r>
              <a:rPr lang="en-US" sz="1200" b="0" i="0" u="none" strike="noStrike" kern="1200" dirty="0">
                <a:solidFill>
                  <a:schemeClr val="tx1"/>
                </a:solidFill>
                <a:effectLst/>
                <a:latin typeface="Times New Roman" pitchFamily="18" charset="0"/>
                <a:ea typeface="+mn-ea"/>
                <a:cs typeface="+mn-cs"/>
              </a:rPr>
              <a:t>stopped by on the side of the road to help some local kids that were</a:t>
            </a:r>
            <a:br>
              <a:rPr lang="en-US" dirty="0"/>
            </a:br>
            <a:r>
              <a:rPr lang="en-US" sz="1200" b="0" i="0" u="none" strike="noStrike" kern="1200" dirty="0">
                <a:solidFill>
                  <a:schemeClr val="tx1"/>
                </a:solidFill>
                <a:effectLst/>
                <a:latin typeface="Times New Roman" pitchFamily="18" charset="0"/>
                <a:ea typeface="+mn-ea"/>
                <a:cs typeface="+mn-cs"/>
              </a:rPr>
              <a:t>making a living by selling cold water and basic staple foods. We came</a:t>
            </a:r>
            <a:br>
              <a:rPr lang="en-US" dirty="0"/>
            </a:br>
            <a:r>
              <a:rPr lang="en-US" sz="1200" b="0" i="0" u="none" strike="noStrike" kern="1200" dirty="0">
                <a:solidFill>
                  <a:schemeClr val="tx1"/>
                </a:solidFill>
                <a:effectLst/>
                <a:latin typeface="Times New Roman" pitchFamily="18" charset="0"/>
                <a:ea typeface="+mn-ea"/>
                <a:cs typeface="+mn-cs"/>
              </a:rPr>
              <a:t>prepared from home with candies and small toys to share, and my 3</a:t>
            </a:r>
            <a:br>
              <a:rPr lang="en-US" dirty="0"/>
            </a:br>
            <a:r>
              <a:rPr lang="en-US" sz="1200" b="0" i="0" u="none" strike="noStrike" kern="1200" dirty="0">
                <a:solidFill>
                  <a:schemeClr val="tx1"/>
                </a:solidFill>
                <a:effectLst/>
                <a:latin typeface="Times New Roman" pitchFamily="18" charset="0"/>
                <a:ea typeface="+mn-ea"/>
                <a:cs typeface="+mn-cs"/>
              </a:rPr>
              <a:t>children got to experience the joy of helping some less fortunate kids</a:t>
            </a:r>
            <a:br>
              <a:rPr lang="en-US" dirty="0"/>
            </a:br>
            <a:r>
              <a:rPr lang="en-US" sz="1200" b="0" i="0" u="none" strike="noStrike" kern="1200" dirty="0">
                <a:solidFill>
                  <a:schemeClr val="tx1"/>
                </a:solidFill>
                <a:effectLst/>
                <a:latin typeface="Times New Roman" pitchFamily="18" charset="0"/>
                <a:ea typeface="+mn-ea"/>
                <a:cs typeface="+mn-cs"/>
              </a:rPr>
              <a:t>from the DR. We were about to leave, when the older DR boy pointed to my</a:t>
            </a:r>
            <a:br>
              <a:rPr lang="en-US" dirty="0"/>
            </a:br>
            <a:r>
              <a:rPr lang="en-US" sz="1200" b="0" i="0" u="none" strike="noStrike" kern="1200" dirty="0">
                <a:solidFill>
                  <a:schemeClr val="tx1"/>
                </a:solidFill>
                <a:effectLst/>
                <a:latin typeface="Times New Roman" pitchFamily="18" charset="0"/>
                <a:ea typeface="+mn-ea"/>
                <a:cs typeface="+mn-cs"/>
              </a:rPr>
              <a:t>son's hat. Even though we could not communicate with him, we knew that</a:t>
            </a:r>
            <a:br>
              <a:rPr lang="en-US" dirty="0"/>
            </a:br>
            <a:r>
              <a:rPr lang="en-US" sz="1200" b="0" i="0" u="none" strike="noStrike" kern="1200" dirty="0">
                <a:solidFill>
                  <a:schemeClr val="tx1"/>
                </a:solidFill>
                <a:effectLst/>
                <a:latin typeface="Times New Roman" pitchFamily="18" charset="0"/>
                <a:ea typeface="+mn-ea"/>
                <a:cs typeface="+mn-cs"/>
              </a:rPr>
              <a:t>he really liked that hat.</a:t>
            </a:r>
            <a:br>
              <a:rPr lang="en-US" dirty="0"/>
            </a:br>
            <a:br>
              <a:rPr lang="en-US" dirty="0"/>
            </a:br>
            <a:r>
              <a:rPr lang="en-US" sz="1200" b="0" i="0" u="none" strike="noStrike" kern="1200" dirty="0">
                <a:solidFill>
                  <a:schemeClr val="tx1"/>
                </a:solidFill>
                <a:effectLst/>
                <a:latin typeface="Times New Roman" pitchFamily="18" charset="0"/>
                <a:ea typeface="+mn-ea"/>
                <a:cs typeface="+mn-cs"/>
              </a:rPr>
              <a:t>Before I tell you what happened next, you need to understand the story</a:t>
            </a:r>
            <a:br>
              <a:rPr lang="en-US" dirty="0"/>
            </a:br>
            <a:r>
              <a:rPr lang="en-US" sz="1200" b="0" i="0" u="none" strike="noStrike" kern="1200" dirty="0">
                <a:solidFill>
                  <a:schemeClr val="tx1"/>
                </a:solidFill>
                <a:effectLst/>
                <a:latin typeface="Times New Roman" pitchFamily="18" charset="0"/>
                <a:ea typeface="+mn-ea"/>
                <a:cs typeface="+mn-cs"/>
              </a:rPr>
              <a:t>behind this hat. My son Alek and I love downhill mountain biking. We</a:t>
            </a:r>
            <a:br>
              <a:rPr lang="en-US" dirty="0"/>
            </a:br>
            <a:r>
              <a:rPr lang="en-US" sz="1200" b="0" i="0" u="none" strike="noStrike" kern="1200" dirty="0">
                <a:solidFill>
                  <a:schemeClr val="tx1"/>
                </a:solidFill>
                <a:effectLst/>
                <a:latin typeface="Times New Roman" pitchFamily="18" charset="0"/>
                <a:ea typeface="+mn-ea"/>
                <a:cs typeface="+mn-cs"/>
              </a:rPr>
              <a:t>spent a memorable weekend in 2020 at our favorite downhill bike park,</a:t>
            </a:r>
            <a:br>
              <a:rPr lang="en-US" dirty="0"/>
            </a:br>
            <a:r>
              <a:rPr lang="en-US" sz="1200" b="0" i="0" u="none" strike="noStrike" kern="1200" dirty="0">
                <a:solidFill>
                  <a:schemeClr val="tx1"/>
                </a:solidFill>
                <a:effectLst/>
                <a:latin typeface="Times New Roman" pitchFamily="18" charset="0"/>
                <a:ea typeface="+mn-ea"/>
                <a:cs typeface="+mn-cs"/>
              </a:rPr>
              <a:t>Trestle Bike Park in Winter Park Colorado. At the end of the weekend I</a:t>
            </a:r>
            <a:br>
              <a:rPr lang="en-US" dirty="0"/>
            </a:br>
            <a:r>
              <a:rPr lang="en-US" sz="1200" b="0" i="0" u="none" strike="noStrike" kern="1200" dirty="0">
                <a:solidFill>
                  <a:schemeClr val="tx1"/>
                </a:solidFill>
                <a:effectLst/>
                <a:latin typeface="Times New Roman" pitchFamily="18" charset="0"/>
                <a:ea typeface="+mn-ea"/>
                <a:cs typeface="+mn-cs"/>
              </a:rPr>
              <a:t>asked my son what I can buy him so that he would always remember our</a:t>
            </a:r>
            <a:br>
              <a:rPr lang="en-US" dirty="0"/>
            </a:br>
            <a:r>
              <a:rPr lang="en-US" sz="1200" b="0" i="0" u="none" strike="noStrike" kern="1200" dirty="0">
                <a:solidFill>
                  <a:schemeClr val="tx1"/>
                </a:solidFill>
                <a:effectLst/>
                <a:latin typeface="Times New Roman" pitchFamily="18" charset="0"/>
                <a:ea typeface="+mn-ea"/>
                <a:cs typeface="+mn-cs"/>
              </a:rPr>
              <a:t>special weekend. My son asked me for a hat with the Trestle Bike Park logo.</a:t>
            </a:r>
            <a:br>
              <a:rPr lang="en-US" dirty="0"/>
            </a:br>
            <a:r>
              <a:rPr lang="en-US" sz="1200" b="0" i="0" u="none" strike="noStrike" kern="1200" dirty="0">
                <a:solidFill>
                  <a:schemeClr val="tx1"/>
                </a:solidFill>
                <a:effectLst/>
                <a:latin typeface="Times New Roman" pitchFamily="18" charset="0"/>
                <a:ea typeface="+mn-ea"/>
                <a:cs typeface="+mn-cs"/>
              </a:rPr>
              <a:t>He has been wearing this hat every single day of his life ever since</a:t>
            </a:r>
            <a:br>
              <a:rPr lang="en-US" dirty="0"/>
            </a:br>
            <a:r>
              <a:rPr lang="en-US" sz="1200" b="0" i="0" u="none" strike="noStrike" kern="1200" dirty="0">
                <a:solidFill>
                  <a:schemeClr val="tx1"/>
                </a:solidFill>
                <a:effectLst/>
                <a:latin typeface="Times New Roman" pitchFamily="18" charset="0"/>
                <a:ea typeface="+mn-ea"/>
                <a:cs typeface="+mn-cs"/>
              </a:rPr>
              <a:t>summer 2020. He's been wearing it outside of the house. He has been</a:t>
            </a:r>
            <a:br>
              <a:rPr lang="en-US" dirty="0"/>
            </a:br>
            <a:r>
              <a:rPr lang="en-US" sz="1200" b="0" i="0" u="none" strike="noStrike" kern="1200" dirty="0">
                <a:solidFill>
                  <a:schemeClr val="tx1"/>
                </a:solidFill>
                <a:effectLst/>
                <a:latin typeface="Times New Roman" pitchFamily="18" charset="0"/>
                <a:ea typeface="+mn-ea"/>
                <a:cs typeface="+mn-cs"/>
              </a:rPr>
              <a:t>wearing it inside of the house. Summer and Winter, Spring, and Fall. Day</a:t>
            </a:r>
            <a:br>
              <a:rPr lang="en-US" dirty="0"/>
            </a:br>
            <a:r>
              <a:rPr lang="en-US" sz="1200" b="0" i="0" u="none" strike="noStrike" kern="1200" dirty="0">
                <a:solidFill>
                  <a:schemeClr val="tx1"/>
                </a:solidFill>
                <a:effectLst/>
                <a:latin typeface="Times New Roman" pitchFamily="18" charset="0"/>
                <a:ea typeface="+mn-ea"/>
                <a:cs typeface="+mn-cs"/>
              </a:rPr>
              <a:t>and night. He only takes it off when he goes to sleep.</a:t>
            </a:r>
            <a:br>
              <a:rPr lang="en-US" dirty="0"/>
            </a:br>
            <a:br>
              <a:rPr lang="en-US" dirty="0"/>
            </a:br>
            <a:r>
              <a:rPr lang="en-US" sz="1200" b="0" i="0" u="none" strike="noStrike" kern="1200" dirty="0">
                <a:solidFill>
                  <a:schemeClr val="tx1"/>
                </a:solidFill>
                <a:effectLst/>
                <a:latin typeface="Times New Roman" pitchFamily="18" charset="0"/>
                <a:ea typeface="+mn-ea"/>
                <a:cs typeface="+mn-cs"/>
              </a:rPr>
              <a:t>When the DR kid asked Alek for his hat, my son took it off. </a:t>
            </a:r>
          </a:p>
          <a:p>
            <a:r>
              <a:rPr lang="en-US" sz="1200" b="0" i="0" u="none" strike="noStrike" kern="1200" dirty="0">
                <a:solidFill>
                  <a:schemeClr val="tx1"/>
                </a:solidFill>
                <a:effectLst/>
                <a:latin typeface="Times New Roman" pitchFamily="18" charset="0"/>
                <a:ea typeface="+mn-ea"/>
                <a:cs typeface="+mn-cs"/>
              </a:rPr>
              <a:t>&lt;CLICK&gt; My family asked him if he really wanted to give it to the DR kid, and my son said</a:t>
            </a:r>
            <a:br>
              <a:rPr lang="en-US" dirty="0"/>
            </a:br>
            <a:r>
              <a:rPr lang="en-US" sz="1200" b="0" i="0" u="none" strike="noStrike" kern="1200" dirty="0">
                <a:solidFill>
                  <a:schemeClr val="tx1"/>
                </a:solidFill>
                <a:effectLst/>
                <a:latin typeface="Times New Roman" pitchFamily="18" charset="0"/>
                <a:ea typeface="+mn-ea"/>
                <a:cs typeface="+mn-cs"/>
              </a:rPr>
              <a:t>absolutely yes. My heart filled with joy and my eyes filled with tears</a:t>
            </a:r>
            <a:br>
              <a:rPr lang="en-US" dirty="0"/>
            </a:br>
            <a:r>
              <a:rPr lang="en-US" sz="1200" b="0" i="0" u="none" strike="noStrike" kern="1200" dirty="0">
                <a:solidFill>
                  <a:schemeClr val="tx1"/>
                </a:solidFill>
                <a:effectLst/>
                <a:latin typeface="Times New Roman" pitchFamily="18" charset="0"/>
                <a:ea typeface="+mn-ea"/>
                <a:cs typeface="+mn-cs"/>
              </a:rPr>
              <a:t>when I saw Alek's act of kindness. Giving away the candies and the toys</a:t>
            </a:r>
            <a:br>
              <a:rPr lang="en-US" dirty="0"/>
            </a:br>
            <a:r>
              <a:rPr lang="en-US" sz="1200" b="0" i="0" u="none" strike="noStrike" kern="1200" dirty="0">
                <a:solidFill>
                  <a:schemeClr val="tx1"/>
                </a:solidFill>
                <a:effectLst/>
                <a:latin typeface="Times New Roman" pitchFamily="18" charset="0"/>
                <a:ea typeface="+mn-ea"/>
                <a:cs typeface="+mn-cs"/>
              </a:rPr>
              <a:t>was no sacrifice for Alek, because I was the one who bought them. But</a:t>
            </a:r>
            <a:br>
              <a:rPr lang="en-US" dirty="0"/>
            </a:br>
            <a:r>
              <a:rPr lang="en-US" sz="1200" b="0" i="0" u="none" strike="noStrike" kern="1200" dirty="0">
                <a:solidFill>
                  <a:schemeClr val="tx1"/>
                </a:solidFill>
                <a:effectLst/>
                <a:latin typeface="Times New Roman" pitchFamily="18" charset="0"/>
                <a:ea typeface="+mn-ea"/>
                <a:cs typeface="+mn-cs"/>
              </a:rPr>
              <a:t>giving away his most valuable possession was a true sacrifice. You can</a:t>
            </a:r>
            <a:br>
              <a:rPr lang="en-US" dirty="0"/>
            </a:br>
            <a:r>
              <a:rPr lang="en-US" sz="1200" b="0" i="0" kern="1200" dirty="0">
                <a:solidFill>
                  <a:schemeClr val="tx1"/>
                </a:solidFill>
                <a:effectLst/>
                <a:latin typeface="Times New Roman" pitchFamily="18" charset="0"/>
                <a:ea typeface="+mn-ea"/>
                <a:cs typeface="+mn-cs"/>
                <a:hlinkClick r:id="rId3"/>
              </a:rPr>
              <a:t>see the happy smile on his face</a:t>
            </a:r>
            <a:r>
              <a:rPr lang="en-US" sz="1200" b="0" i="0" u="none" strike="noStrike" kern="1200" dirty="0">
                <a:solidFill>
                  <a:schemeClr val="tx1"/>
                </a:solidFill>
                <a:effectLst/>
                <a:latin typeface="Times New Roman" pitchFamily="18" charset="0"/>
                <a:ea typeface="+mn-ea"/>
                <a:cs typeface="+mn-cs"/>
              </a:rPr>
              <a:t>, and how much his gift meant to the DR</a:t>
            </a:r>
            <a:br>
              <a:rPr lang="en-US" dirty="0"/>
            </a:br>
            <a:r>
              <a:rPr lang="en-US" sz="1200" b="0" i="0" u="none" strike="noStrike" kern="1200" dirty="0">
                <a:solidFill>
                  <a:schemeClr val="tx1"/>
                </a:solidFill>
                <a:effectLst/>
                <a:latin typeface="Times New Roman" pitchFamily="18" charset="0"/>
                <a:ea typeface="+mn-ea"/>
                <a:cs typeface="+mn-cs"/>
              </a:rPr>
              <a:t>kid. I was so grateful that Alek understood at age 10 that in life we</a:t>
            </a:r>
            <a:br>
              <a:rPr lang="en-US" dirty="0"/>
            </a:br>
            <a:r>
              <a:rPr lang="en-US" sz="1200" b="0" i="0" u="none" strike="noStrike" kern="1200" dirty="0">
                <a:solidFill>
                  <a:schemeClr val="tx1"/>
                </a:solidFill>
                <a:effectLst/>
                <a:latin typeface="Times New Roman" pitchFamily="18" charset="0"/>
                <a:ea typeface="+mn-ea"/>
                <a:cs typeface="+mn-cs"/>
              </a:rPr>
              <a:t>are more happy when we give than when we receive.</a:t>
            </a:r>
            <a:endParaRPr lang="en-US" dirty="0"/>
          </a:p>
        </p:txBody>
      </p:sp>
      <p:sp>
        <p:nvSpPr>
          <p:cNvPr id="4" name="Slide Number Placeholder 3"/>
          <p:cNvSpPr>
            <a:spLocks noGrp="1"/>
          </p:cNvSpPr>
          <p:nvPr>
            <p:ph type="sldNum" sz="quarter" idx="5"/>
          </p:nvPr>
        </p:nvSpPr>
        <p:spPr/>
        <p:txBody>
          <a:bodyPr/>
          <a:lstStyle/>
          <a:p>
            <a:pPr>
              <a:defRPr/>
            </a:pPr>
            <a:fld id="{7769F722-7C22-4C40-BAEB-00342DB235F3}" type="slidenum">
              <a:rPr lang="es-ES_tradnl" smtClean="0"/>
              <a:pPr>
                <a:defRPr/>
              </a:pPr>
              <a:t>12</a:t>
            </a:fld>
            <a:endParaRPr lang="es-ES_tradnl"/>
          </a:p>
        </p:txBody>
      </p:sp>
    </p:spTree>
    <p:extLst>
      <p:ext uri="{BB962C8B-B14F-4D97-AF65-F5344CB8AC3E}">
        <p14:creationId xmlns:p14="http://schemas.microsoft.com/office/powerpoint/2010/main" val="3641569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 Google Doc, and then Take 5 minutes to fill in some information about you that you want to share with me and your classmates.</a:t>
            </a:r>
          </a:p>
          <a:p>
            <a:endParaRPr lang="en-US" dirty="0"/>
          </a:p>
          <a:p>
            <a:r>
              <a:rPr lang="en-US" dirty="0"/>
              <a:t>Quickly</a:t>
            </a:r>
            <a:r>
              <a:rPr lang="en-US" baseline="0" dirty="0"/>
              <a:t> introduce your name, grad program, background, expectations.</a:t>
            </a:r>
          </a:p>
          <a:p>
            <a:r>
              <a:rPr lang="en-US" baseline="0" dirty="0"/>
              <a:t>If there are few students in the class, ask them to share with others what they wrote, otherwise collect the paper and sample a few one</a:t>
            </a:r>
          </a:p>
          <a:p>
            <a:r>
              <a:rPr lang="en-US" baseline="0" dirty="0"/>
              <a:t>s.</a:t>
            </a:r>
          </a:p>
          <a:p>
            <a:endParaRPr lang="en-US" baseline="0" dirty="0"/>
          </a:p>
          <a:p>
            <a:r>
              <a:rPr lang="en-US" baseline="0" dirty="0"/>
              <a:t>- do some cool IoT project to help society.</a:t>
            </a:r>
          </a:p>
          <a:p>
            <a:r>
              <a:rPr lang="en-US" dirty="0"/>
              <a:t>- expect: learn more about IoT examples, applications around the world</a:t>
            </a: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13</a:t>
            </a:fld>
            <a:endParaRPr lang="es-ES_tradnl"/>
          </a:p>
        </p:txBody>
      </p:sp>
    </p:spTree>
    <p:extLst>
      <p:ext uri="{BB962C8B-B14F-4D97-AF65-F5344CB8AC3E}">
        <p14:creationId xmlns:p14="http://schemas.microsoft.com/office/powerpoint/2010/main" val="494538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lphaUcPeriod"/>
            </a:pPr>
            <a:endParaRPr lang="en-US" sz="1200" b="1" dirty="0"/>
          </a:p>
          <a:p>
            <a:pPr marL="457200" indent="-457200">
              <a:buAutoNum type="alphaUcPeriod"/>
            </a:pPr>
            <a:r>
              <a:rPr lang="en-US" sz="1200" b="1" dirty="0"/>
              <a:t>..How to communicate technical material to outsiders</a:t>
            </a:r>
          </a:p>
          <a:p>
            <a:pPr marL="457200" indent="-457200">
              <a:buAutoNum type="alphaUcPeriod"/>
            </a:pPr>
            <a:r>
              <a:rPr lang="en-US" sz="1200" b="1" dirty="0"/>
              <a:t>.. How do we conduct industry-relevant research</a:t>
            </a:r>
          </a:p>
          <a:p>
            <a:pPr marL="457200" indent="-457200">
              <a:buAutoNum type="alphaUcPeriod"/>
            </a:pPr>
            <a:r>
              <a:rPr lang="en-US" sz="1200" b="1" dirty="0"/>
              <a:t>.. Understand limitations and opportunities of IoT</a:t>
            </a:r>
          </a:p>
          <a:p>
            <a:pPr marL="457200" indent="-457200">
              <a:buAutoNum type="alphaUcPeriod"/>
            </a:pPr>
            <a:r>
              <a:rPr lang="en-US" sz="1200" b="1" dirty="0"/>
              <a:t>… Learn applications of IoT for human users</a:t>
            </a:r>
          </a:p>
          <a:p>
            <a:pPr marL="457200" indent="-457200">
              <a:buAutoNum type="alphaUcPeriod"/>
            </a:pPr>
            <a:r>
              <a:rPr lang="mr-IN" sz="1200" b="1" dirty="0"/>
              <a:t>…</a:t>
            </a:r>
            <a:r>
              <a:rPr lang="en-US" sz="1200" b="1" dirty="0"/>
              <a:t> Whole picture vantage of IoT, how to process IoT data</a:t>
            </a:r>
          </a:p>
          <a:p>
            <a:pPr marL="457200" indent="-457200">
              <a:buAutoNum type="alphaUcPeriod"/>
            </a:pPr>
            <a:r>
              <a:rPr lang="en-US" sz="1200" b="1" dirty="0"/>
              <a:t>Overview of IoT applications in healthcare, and the rest of the field</a:t>
            </a:r>
          </a:p>
          <a:p>
            <a:pPr marL="457200" indent="-457200">
              <a:buAutoNum type="alphaUcPeriod"/>
            </a:pPr>
            <a:r>
              <a:rPr lang="en-US" sz="1200" b="1" dirty="0"/>
              <a:t>Common challenges across different applications and how we approach them with reuse </a:t>
            </a:r>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r>
              <a:rPr lang="en-US" sz="1200" b="1" dirty="0"/>
              <a:t>…Get ideas for PhD/MS dissertation</a:t>
            </a:r>
          </a:p>
          <a:p>
            <a:pPr marL="457200" indent="-457200">
              <a:buAutoNum type="alphaUcPeriod"/>
            </a:pPr>
            <a:r>
              <a:rPr lang="en-US" sz="1200" b="1" dirty="0"/>
              <a:t>…Learn about the Practical aspects of SE</a:t>
            </a:r>
          </a:p>
          <a:p>
            <a:pPr marL="457200" indent="-457200">
              <a:buAutoNum type="alphaUcPeriod"/>
            </a:pPr>
            <a:r>
              <a:rPr lang="en-US" sz="1200" b="1" dirty="0"/>
              <a:t>…Learn about the Theoretical aspects of SE</a:t>
            </a:r>
          </a:p>
          <a:p>
            <a:pPr marL="457200" indent="-457200">
              <a:buAutoNum type="alphaUcPeriod"/>
            </a:pPr>
            <a:r>
              <a:rPr lang="en-US" sz="1200" b="1" dirty="0"/>
              <a:t>….Learn about the state of the art in SE</a:t>
            </a:r>
          </a:p>
          <a:p>
            <a:pPr marL="457200" indent="-457200">
              <a:buAutoNum type="alphaUcPeriod"/>
            </a:pPr>
            <a:r>
              <a:rPr lang="en-US" sz="1200" b="1" dirty="0"/>
              <a:t> Get equipped for being a researcher</a:t>
            </a:r>
          </a:p>
          <a:p>
            <a:pPr marL="457200" indent="-457200">
              <a:buAutoNum type="alphaUcPeriod"/>
            </a:pPr>
            <a:r>
              <a:rPr lang="en-US" sz="1200" b="1" dirty="0"/>
              <a:t>Improve programming skills</a:t>
            </a: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14</a:t>
            </a:fld>
            <a:endParaRPr lang="es-ES_tradnl"/>
          </a:p>
        </p:txBody>
      </p:sp>
    </p:spTree>
    <p:extLst>
      <p:ext uri="{BB962C8B-B14F-4D97-AF65-F5344CB8AC3E}">
        <p14:creationId xmlns:p14="http://schemas.microsoft.com/office/powerpoint/2010/main" val="1276467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With </a:t>
            </a:r>
            <a:r>
              <a:rPr lang="en-US" sz="1200" kern="1200" dirty="0" err="1">
                <a:solidFill>
                  <a:schemeClr val="tx1"/>
                </a:solidFill>
                <a:effectLst/>
                <a:latin typeface="Times New Roman" pitchFamily="18" charset="0"/>
                <a:ea typeface="+mn-ea"/>
                <a:cs typeface="+mn-cs"/>
              </a:rPr>
              <a:t>IoT</a:t>
            </a:r>
            <a:r>
              <a:rPr lang="en-US" sz="1200" kern="1200" dirty="0">
                <a:solidFill>
                  <a:schemeClr val="tx1"/>
                </a:solidFill>
                <a:effectLst/>
                <a:latin typeface="Times New Roman" pitchFamily="18" charset="0"/>
                <a:ea typeface="+mn-ea"/>
                <a:cs typeface="+mn-cs"/>
              </a:rPr>
              <a:t>, we are at the dawn of a technological revolution that rivals the industrial revolution. This new era is marked by the digitization and connection of everything. Huge productivity gains will come from augmenting our intelligence with knowledge that expedites decision-making, everyday activities, and processes. </a:t>
            </a:r>
          </a:p>
          <a:p>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&lt;CLICK&gt;</a:t>
            </a:r>
          </a:p>
          <a:p>
            <a:r>
              <a:rPr lang="en-US" sz="1200" b="1" kern="1200" dirty="0">
                <a:solidFill>
                  <a:schemeClr val="tx1"/>
                </a:solidFill>
                <a:latin typeface="Times New Roman" pitchFamily="18" charset="0"/>
                <a:ea typeface="+mn-ea"/>
                <a:cs typeface="+mn-cs"/>
              </a:rPr>
              <a:t>ASK: If you can envision a killer feature that IoT devices and </a:t>
            </a:r>
            <a:r>
              <a:rPr lang="en-US" sz="1200" b="1" kern="1200" dirty="0" err="1">
                <a:solidFill>
                  <a:schemeClr val="tx1"/>
                </a:solidFill>
                <a:latin typeface="Times New Roman" pitchFamily="18" charset="0"/>
                <a:ea typeface="+mn-ea"/>
                <a:cs typeface="+mn-cs"/>
              </a:rPr>
              <a:t>serice</a:t>
            </a:r>
            <a:r>
              <a:rPr lang="en-US" sz="1200" b="1" kern="1200" dirty="0">
                <a:solidFill>
                  <a:schemeClr val="tx1"/>
                </a:solidFill>
                <a:latin typeface="Times New Roman" pitchFamily="18" charset="0"/>
                <a:ea typeface="+mn-ea"/>
                <a:cs typeface="+mn-cs"/>
              </a:rPr>
              <a:t> can do for you in the future, what would this be? For a minute, let</a:t>
            </a:r>
            <a:r>
              <a:rPr lang="en-US" sz="1200" b="1" kern="1200" baseline="0" dirty="0">
                <a:solidFill>
                  <a:schemeClr val="tx1"/>
                </a:solidFill>
                <a:latin typeface="Times New Roman" pitchFamily="18" charset="0"/>
                <a:ea typeface="+mn-ea"/>
                <a:cs typeface="+mn-cs"/>
              </a:rPr>
              <a:t> your imagination run loose and dream about the future.</a:t>
            </a:r>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Go to next slide and type down their answers.</a:t>
            </a:r>
          </a:p>
          <a:p>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TODO: repeat</a:t>
            </a:r>
            <a:r>
              <a:rPr lang="en-US" sz="1200" b="1" kern="1200" baseline="0" dirty="0">
                <a:solidFill>
                  <a:schemeClr val="tx1"/>
                </a:solidFill>
                <a:latin typeface="Times New Roman" pitchFamily="18" charset="0"/>
                <a:ea typeface="+mn-ea"/>
                <a:cs typeface="+mn-cs"/>
              </a:rPr>
              <a:t> their message back: so what I hear you saying is that you wished you had a personal assistant who would help you do X</a:t>
            </a:r>
            <a:r>
              <a:rPr lang="is-IS" sz="1200" b="1" kern="1200" baseline="0" dirty="0">
                <a:solidFill>
                  <a:schemeClr val="tx1"/>
                </a:solidFill>
                <a:latin typeface="Times New Roman" pitchFamily="18" charset="0"/>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15</a:t>
            </a:fld>
            <a:endParaRPr lang="es-ES_tradnl"/>
          </a:p>
        </p:txBody>
      </p:sp>
    </p:spTree>
    <p:extLst>
      <p:ext uri="{BB962C8B-B14F-4D97-AF65-F5344CB8AC3E}">
        <p14:creationId xmlns:p14="http://schemas.microsoft.com/office/powerpoint/2010/main" val="685135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them to tell me what they wished the </a:t>
            </a:r>
            <a:r>
              <a:rPr lang="en-US" baseline="0" dirty="0" err="1"/>
              <a:t>IoT</a:t>
            </a:r>
            <a:r>
              <a:rPr lang="en-US" baseline="0" dirty="0"/>
              <a:t> did for them in the future</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mn-ea"/>
                <a:cs typeface="+mn-cs"/>
              </a:rPr>
              <a:t>TODO: repeat</a:t>
            </a:r>
            <a:r>
              <a:rPr lang="en-US" sz="1200" b="1" kern="1200" baseline="0" dirty="0">
                <a:solidFill>
                  <a:schemeClr val="tx1"/>
                </a:solidFill>
                <a:latin typeface="Times New Roman" pitchFamily="18" charset="0"/>
                <a:ea typeface="+mn-ea"/>
                <a:cs typeface="+mn-cs"/>
              </a:rPr>
              <a:t> their message back: so what I hear you saying is that you wished you had a personal assistant who would help you do X</a:t>
            </a:r>
            <a:r>
              <a:rPr lang="is-IS" sz="1200" b="1" kern="1200" baseline="0" dirty="0">
                <a:solidFill>
                  <a:schemeClr val="tx1"/>
                </a:solidFill>
                <a:latin typeface="Times New Roman" pitchFamily="18" charset="0"/>
                <a:ea typeface="+mn-ea"/>
                <a:cs typeface="+mn-cs"/>
              </a:rPr>
              <a:t>…</a:t>
            </a:r>
            <a:endParaRPr lang="en-US" dirty="0"/>
          </a:p>
          <a:p>
            <a:endParaRPr lang="en-US" dirty="0"/>
          </a:p>
          <a:p>
            <a:endParaRPr lang="en-US" dirty="0"/>
          </a:p>
          <a:p>
            <a:endParaRPr lang="en-US" dirty="0"/>
          </a:p>
          <a:p>
            <a:endParaRPr lang="en-US" dirty="0"/>
          </a:p>
          <a:p>
            <a:r>
              <a:rPr lang="en-US" dirty="0"/>
              <a:t>====</a:t>
            </a:r>
          </a:p>
          <a:p>
            <a:pPr marL="0" lvl="2" indent="0">
              <a:buNone/>
            </a:pPr>
            <a:r>
              <a:rPr lang="en-US" sz="2800" b="1" dirty="0"/>
              <a:t>K1: Precision Ag: automate food production, and eliminate waste</a:t>
            </a:r>
          </a:p>
          <a:p>
            <a:pPr marL="0" lvl="2" indent="0">
              <a:buNone/>
            </a:pPr>
            <a:r>
              <a:rPr lang="en-US" sz="2800" b="1" dirty="0"/>
              <a:t>K2: Transportation across the board</a:t>
            </a:r>
          </a:p>
          <a:p>
            <a:pPr marL="0" lvl="2" indent="0">
              <a:buNone/>
            </a:pPr>
            <a:r>
              <a:rPr lang="en-US" sz="2800" b="1" dirty="0"/>
              <a:t>K3: Big data: data-driven decision making </a:t>
            </a:r>
          </a:p>
          <a:p>
            <a:pPr marL="0" lvl="2" indent="0">
              <a:buNone/>
            </a:pPr>
            <a:r>
              <a:rPr lang="en-US" sz="2800" b="1" dirty="0"/>
              <a:t>K4: Climate control improvement</a:t>
            </a:r>
          </a:p>
          <a:p>
            <a:pPr marL="0" lvl="2" indent="0">
              <a:buNone/>
            </a:pPr>
            <a:r>
              <a:rPr lang="en-US" sz="2800" b="1" dirty="0"/>
              <a:t>K5: Predict &amp; improve human health </a:t>
            </a:r>
          </a:p>
          <a:p>
            <a:pPr marL="0" lvl="2" indent="0">
              <a:buNone/>
            </a:pPr>
            <a:r>
              <a:rPr lang="en-US" sz="2800" b="1" dirty="0"/>
              <a:t>K6: Smart city </a:t>
            </a:r>
          </a:p>
          <a:p>
            <a:pPr marL="0" lvl="2" indent="0">
              <a:buNone/>
            </a:pPr>
            <a:r>
              <a:rPr lang="en-US" sz="2800" b="1" dirty="0"/>
              <a:t>K7: Distributed, custom production and manufacturing </a:t>
            </a:r>
          </a:p>
          <a:p>
            <a:pPr marL="0" lvl="2" indent="0">
              <a:buNone/>
            </a:pPr>
            <a:endParaRPr lang="en-US" dirty="0"/>
          </a:p>
          <a:p>
            <a:endParaRPr lang="en-US" dirty="0"/>
          </a:p>
          <a:p>
            <a:r>
              <a:rPr lang="en-US" dirty="0"/>
              <a:t>=====</a:t>
            </a:r>
          </a:p>
          <a:p>
            <a:endParaRPr lang="en-US" dirty="0"/>
          </a:p>
          <a:p>
            <a:pPr marL="0" lvl="2" indent="0">
              <a:buNone/>
            </a:pPr>
            <a:r>
              <a:rPr lang="en-US" sz="2800" b="1" dirty="0"/>
              <a:t>K1: smart decisions without exposing privacy and security</a:t>
            </a:r>
          </a:p>
          <a:p>
            <a:pPr marL="0" lvl="2" indent="0">
              <a:buNone/>
            </a:pPr>
            <a:r>
              <a:rPr lang="en-US" sz="2800" b="1" dirty="0"/>
              <a:t>K2: standards for devices to communicate</a:t>
            </a:r>
          </a:p>
          <a:p>
            <a:pPr marL="0" lvl="2" indent="0">
              <a:buNone/>
            </a:pPr>
            <a:r>
              <a:rPr lang="en-US" sz="2800" b="1" dirty="0"/>
              <a:t>K3: digital identity</a:t>
            </a:r>
          </a:p>
          <a:p>
            <a:pPr marL="0" lvl="2" indent="0">
              <a:buNone/>
            </a:pPr>
            <a:r>
              <a:rPr lang="en-US" sz="2800" b="1" dirty="0"/>
              <a:t>K4: personalization of </a:t>
            </a:r>
            <a:r>
              <a:rPr lang="en-US" sz="2800" b="1" dirty="0" err="1"/>
              <a:t>sw</a:t>
            </a:r>
            <a:r>
              <a:rPr lang="en-US" sz="2800" b="1" dirty="0"/>
              <a:t> services</a:t>
            </a:r>
          </a:p>
          <a:p>
            <a:pPr marL="0" lvl="2" indent="0">
              <a:buNone/>
            </a:pPr>
            <a:r>
              <a:rPr lang="en-US" sz="2800" b="1" dirty="0"/>
              <a:t>K5: raising the level of abstraction for programming </a:t>
            </a:r>
            <a:r>
              <a:rPr lang="en-US" sz="2800" b="1" dirty="0" err="1"/>
              <a:t>IoT</a:t>
            </a:r>
            <a:r>
              <a:rPr lang="en-US" sz="2800" b="1" dirty="0"/>
              <a:t> devices</a:t>
            </a:r>
          </a:p>
          <a:p>
            <a:pPr marL="0" lvl="2" indent="0">
              <a:buNone/>
            </a:pPr>
            <a:r>
              <a:rPr lang="en-US" sz="2800" b="1" dirty="0"/>
              <a:t>K6: new ways for humans to control devices</a:t>
            </a:r>
          </a:p>
          <a:p>
            <a:pPr marL="0" lvl="2" indent="0">
              <a:buNone/>
            </a:pPr>
            <a:r>
              <a:rPr lang="en-US" sz="2800" b="1" dirty="0"/>
              <a:t>K7: virtual assistant to automate repeated tasks</a:t>
            </a:r>
          </a:p>
          <a:p>
            <a:pPr marL="0" lvl="2" indent="0">
              <a:buNone/>
            </a:pPr>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r>
              <a:rPr lang="en-US" dirty="0"/>
              <a:t>Last year people</a:t>
            </a:r>
            <a:r>
              <a:rPr lang="en-US" baseline="0" dirty="0"/>
              <a:t> gave these answers:</a:t>
            </a:r>
            <a:endParaRPr lang="en-US" dirty="0"/>
          </a:p>
          <a:p>
            <a:pPr marL="0" lvl="2" indent="0">
              <a:buNone/>
            </a:pPr>
            <a:r>
              <a:rPr lang="en-US" sz="2800" b="1" dirty="0"/>
              <a:t>K1: privacy &amp; security for multi-user scenarios</a:t>
            </a:r>
          </a:p>
          <a:p>
            <a:pPr marL="0" lvl="2" indent="0">
              <a:buNone/>
            </a:pPr>
            <a:r>
              <a:rPr lang="en-US" sz="2800" b="1" dirty="0"/>
              <a:t>K2: Better energy-aware apps</a:t>
            </a:r>
          </a:p>
          <a:p>
            <a:pPr marL="0" lvl="2" indent="0">
              <a:buNone/>
            </a:pPr>
            <a:r>
              <a:rPr lang="en-US" sz="2800" b="1" dirty="0"/>
              <a:t>K3: More proactive assistance from the mobile device</a:t>
            </a:r>
          </a:p>
          <a:p>
            <a:pPr marL="0" lvl="2" indent="0">
              <a:buNone/>
            </a:pPr>
            <a:r>
              <a:rPr lang="en-US" sz="2800" b="1" dirty="0"/>
              <a:t>K4: self-cleaning, maintenance of the resources</a:t>
            </a:r>
          </a:p>
          <a:p>
            <a:pPr marL="0" lvl="2" indent="0">
              <a:buNone/>
            </a:pPr>
            <a:r>
              <a:rPr lang="en-US" sz="2800" b="1" dirty="0"/>
              <a:t>K5: assistant to change human habits</a:t>
            </a:r>
          </a:p>
          <a:p>
            <a:pPr marL="0" lvl="2" indent="0">
              <a:buNone/>
            </a:pPr>
            <a:r>
              <a:rPr lang="en-US" sz="2800" b="1" dirty="0"/>
              <a:t>K6:  Better bug reporting for end users</a:t>
            </a:r>
          </a:p>
          <a:p>
            <a:pPr marL="0" lvl="2" indent="0">
              <a:buNone/>
            </a:pPr>
            <a:r>
              <a:rPr lang="en-US" sz="2800" b="1" dirty="0"/>
              <a:t>K7: Porting of apps between platforms</a:t>
            </a:r>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16</a:t>
            </a:fld>
            <a:endParaRPr lang="es-ES_tradnl"/>
          </a:p>
        </p:txBody>
      </p:sp>
    </p:spTree>
    <p:extLst>
      <p:ext uri="{BB962C8B-B14F-4D97-AF65-F5344CB8AC3E}">
        <p14:creationId xmlns:p14="http://schemas.microsoft.com/office/powerpoint/2010/main" val="327285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In a Smart Home deployment, IoT saves time by taking over the mundane and operational aspects of our lives such as managing the home (e.g., monitoring energy and water consumption), scheduling the activities of a family, and managing housekeeping (e.g., automated replenishment of consumables, cleaning, pet feeding, and yard management). It also manages our health; for example, by analyzing personalized biometric data from smart wearable sensors and determining when quality of life has degraded for the elderly and identifying that they need, for example, assistive care, medication sensors, or child/infant monitoring. </a:t>
            </a:r>
            <a:endParaRPr lang="en-US" dirty="0"/>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In Smart City deployments, IoT saves time for individuals (e.g., finding available parking - maybe you've already used this in airports parking garages), informs city planners about the environment (e.g., environmental monitoring of pollution), manages resources by local government operations (e.g., control of street lighting), and enhances our perception of the activities in the city (e.g., face recognition of key action players during a sporting event), etc.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In Smart Manufacturing deployments, IoT removes knowledge barriers to enable optimized decision making (e.g., a virtual chief foreman assisting managers), and based on analytics, it automates business processes and workplace tasks.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17</a:t>
            </a:fld>
            <a:endParaRPr lang="es-ES_tradnl"/>
          </a:p>
        </p:txBody>
      </p:sp>
    </p:spTree>
    <p:extLst>
      <p:ext uri="{BB962C8B-B14F-4D97-AF65-F5344CB8AC3E}">
        <p14:creationId xmlns:p14="http://schemas.microsoft.com/office/powerpoint/2010/main" val="1966916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Whereas previous substantial gains in productivity came from augmenting human muscles with machinery, the next wave of productivity will come from augmenting our intelligence with knowledge to expedite and optimize decision-making, everyday activities, and processes.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18</a:t>
            </a:fld>
            <a:endParaRPr lang="es-ES_tradnl"/>
          </a:p>
        </p:txBody>
      </p:sp>
    </p:spTree>
    <p:extLst>
      <p:ext uri="{BB962C8B-B14F-4D97-AF65-F5344CB8AC3E}">
        <p14:creationId xmlns:p14="http://schemas.microsoft.com/office/powerpoint/2010/main" val="807244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Today I want to let you in one of our best-kept secrets at CU,  And I hope that by the end of my presentation this becomes one of our best well known secrets.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invite you to learn about our NSF Center on Pervasive Personalized Intelligence that we started at CU with partners at OSU and our founding industry members; NEC, </a:t>
            </a:r>
            <a:r>
              <a:rPr lang="en-US" baseline="0" dirty="0" err="1"/>
              <a:t>Itron</a:t>
            </a:r>
            <a:r>
              <a:rPr lang="en-US" baseline="0" dirty="0"/>
              <a:t>, and Trimble.</a:t>
            </a:r>
          </a:p>
          <a:p>
            <a:endParaRPr lang="en-US" baseline="0" dirty="0"/>
          </a:p>
          <a:p>
            <a:r>
              <a:rPr lang="en-US" baseline="0" dirty="0"/>
              <a:t>I will present the vision of the research Center, the Value that we are providing to you as students who will have access to our industry partners.</a:t>
            </a:r>
          </a:p>
          <a:p>
            <a:pPr marL="171450" indent="-171450">
              <a:buFontTx/>
              <a:buChar char="-"/>
            </a:pPr>
            <a:endParaRPr lang="en-US" baseline="0" dirty="0"/>
          </a:p>
          <a:p>
            <a:pPr marL="171450" indent="-171450">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A45576FB-894D-493D-88FF-C2F8AF524DA6}" type="slidenum">
              <a:rPr lang="en-US">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675251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Today</a:t>
            </a:r>
            <a:r>
              <a:rPr lang="ja-JP" altLang="en-US" dirty="0"/>
              <a:t>’</a:t>
            </a:r>
            <a:r>
              <a:rPr lang="en-US" altLang="ja-JP" dirty="0"/>
              <a:t>s goals</a:t>
            </a:r>
          </a:p>
          <a:p>
            <a:r>
              <a:rPr lang="en-US" altLang="en-US" dirty="0"/>
              <a:t>ASK: Have you received</a:t>
            </a:r>
            <a:r>
              <a:rPr lang="en-US" altLang="en-US" baseline="0" dirty="0"/>
              <a:t> the welcome email that I sent yesterday?</a:t>
            </a:r>
          </a:p>
          <a:p>
            <a:endParaRPr lang="en-US" altLang="en-US" baseline="0" dirty="0"/>
          </a:p>
          <a:p>
            <a:endParaRPr lang="en-US" alt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The purpose of today’s class a discovery journey. I get to learn about you, you get to learn about me and where I come from and and by the end you will find out how you can be successful in this class. </a:t>
            </a:r>
            <a:endParaRPr lang="en-US" altLang="en-US" baseline="0" dirty="0"/>
          </a:p>
          <a:p>
            <a:endParaRPr lang="en-US" altLang="en-US" dirty="0"/>
          </a:p>
          <a:p>
            <a:r>
              <a:rPr lang="en-US" altLang="en-US" dirty="0"/>
              <a:t>You will see how this class is different than most of courses you took in the CS department. </a:t>
            </a:r>
          </a:p>
          <a:p>
            <a:r>
              <a:rPr lang="en-US" altLang="en-US" dirty="0"/>
              <a:t>You will be able to decide for yourself: is this class for me? </a:t>
            </a:r>
          </a:p>
          <a:p>
            <a:r>
              <a:rPr lang="en-US" altLang="en-US" b="1" dirty="0"/>
              <a:t>And equally important, you will find answers to the question: How can I be successful in this class. I want you to be successful in this class</a:t>
            </a:r>
            <a:r>
              <a:rPr lang="en-US" altLang="en-US" b="1" baseline="0" dirty="0"/>
              <a:t> and I want every single one of you to get an A.</a:t>
            </a:r>
            <a:endParaRPr lang="en-US" altLang="en-US" b="1" dirty="0"/>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0D496F39-7A5A-CC49-BC04-BEE3C73814FB}" type="slidenum">
              <a:rPr lang="en-US" altLang="en-US" sz="1200"/>
              <a:pPr/>
              <a:t>2</a:t>
            </a:fld>
            <a:endParaRPr lang="en-US" altLang="en-US" sz="1200"/>
          </a:p>
        </p:txBody>
      </p:sp>
    </p:spTree>
    <p:extLst>
      <p:ext uri="{BB962C8B-B14F-4D97-AF65-F5344CB8AC3E}">
        <p14:creationId xmlns:p14="http://schemas.microsoft.com/office/powerpoint/2010/main" val="24790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the last 5 years I have visited executives in industry, </a:t>
            </a:r>
            <a:r>
              <a:rPr lang="en-US" b="1" baseline="0" dirty="0"/>
              <a:t>and I am very gracious they welcomed me and several of our CU colleagues who joined me on some of these </a:t>
            </a:r>
            <a:r>
              <a:rPr lang="en-US" b="1" baseline="0" dirty="0" err="1"/>
              <a:t>trips.</a:t>
            </a:r>
            <a:r>
              <a:rPr lang="en-US" baseline="0" dirty="0" err="1"/>
              <a:t>.These</a:t>
            </a:r>
            <a:r>
              <a:rPr lang="en-US" baseline="0" dirty="0"/>
              <a:t> are the 70+ companies we visited these last 5 years.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During these discovery visits with C-level executives and directors, we asked them questions about what are they  proud of accomplishing, what excites them as the next growth in computing, what are the challenges they have and areas in which they need help from universities, what are some upcoming opportunities for collaboration..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And we want to keep listening today and tomorrow too. In a few minutes we will ask you about your goals and expectations for these 2 days Because we want to see things from your perspective.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45576FB-894D-493D-88FF-C2F8AF524DA6}" type="slidenum">
              <a:rPr lang="en-US">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796428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latin typeface="Times New Roman" pitchFamily="18" charset="0"/>
                <a:ea typeface="+mn-ea"/>
                <a:cs typeface="+mn-cs"/>
              </a:rPr>
              <a:t>The theme of these many stories I collected from the 100+ companies is around IoT software systems make sense of the world around us and augment our intelligence.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prstClr val="black"/>
                </a:solidFill>
                <a:effectLst/>
                <a:uLnTx/>
                <a:uFillTx/>
                <a:latin typeface="Arial Regular"/>
                <a:ea typeface="+mn-ea"/>
                <a:cs typeface="+mn-cs"/>
              </a:rPr>
              <a:t>The pandemic has significantly accelerated trends such as connecting everything to the internet for remote monitoring and remote service and better analytics. For example, the repair person can service your smart home appliances without ever coming to your home. We talked with a thought leader at </a:t>
            </a:r>
            <a:r>
              <a:rPr kumimoji="0" lang="en-US" sz="1200" b="0" i="0" u="none" strike="noStrike" kern="1200" cap="none" spc="0" normalizeH="0" baseline="0" noProof="0" dirty="0" err="1">
                <a:ln>
                  <a:noFill/>
                </a:ln>
                <a:solidFill>
                  <a:prstClr val="black"/>
                </a:solidFill>
                <a:effectLst/>
                <a:uLnTx/>
                <a:uFillTx/>
                <a:latin typeface="Arial Regular"/>
                <a:ea typeface="+mn-ea"/>
                <a:cs typeface="+mn-cs"/>
              </a:rPr>
              <a:t>NextEraEnergy</a:t>
            </a:r>
            <a:r>
              <a:rPr kumimoji="0" lang="en-US" sz="1200" b="0" i="0" u="none" strike="noStrike" kern="1200" cap="none" spc="0" normalizeH="0" baseline="0" noProof="0" dirty="0">
                <a:ln>
                  <a:noFill/>
                </a:ln>
                <a:solidFill>
                  <a:prstClr val="black"/>
                </a:solidFill>
                <a:effectLst/>
                <a:uLnTx/>
                <a:uFillTx/>
                <a:latin typeface="Arial Regular"/>
                <a:ea typeface="+mn-ea"/>
                <a:cs typeface="+mn-cs"/>
              </a:rPr>
              <a:t> and they installed many sensors on the wind turbines so that they know precisely when there is a failure and which of their 50,000 wind turbines needs what kind of service.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a:solidFill>
                <a:schemeClr val="tx1"/>
              </a:solidFill>
              <a:latin typeface="Times New Roman" pitchFamily="18"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latin typeface="Times New Roman" pitchFamily="18" charset="0"/>
                <a:ea typeface="+mn-ea"/>
                <a:cs typeface="+mn-cs"/>
              </a:rPr>
              <a:t>But I hear that industry is excited about Pushing computing and intelligence beyond being reactive and making sense of the past events into being </a:t>
            </a:r>
            <a:r>
              <a:rPr lang="en-US" sz="1200" b="0" i="0" u="none" strike="noStrike" kern="1200" baseline="0" dirty="0">
                <a:solidFill>
                  <a:schemeClr val="tx1"/>
                </a:solidFill>
                <a:latin typeface="Arial Regular"/>
                <a:ea typeface="+mn-ea"/>
                <a:cs typeface="+mn-cs"/>
              </a:rPr>
              <a:t>anticipatory </a:t>
            </a:r>
            <a:r>
              <a:rPr lang="en-US" sz="1200" b="0" kern="1200" baseline="0" dirty="0">
                <a:solidFill>
                  <a:schemeClr val="tx1"/>
                </a:solidFill>
                <a:latin typeface="Times New Roman" pitchFamily="18" charset="0"/>
                <a:ea typeface="+mn-ea"/>
                <a:cs typeface="+mn-cs"/>
              </a:rPr>
              <a:t>and predictive about the future. </a:t>
            </a:r>
            <a:endParaRPr lang="en-US" sz="1200" b="0" i="0" kern="1200" dirty="0">
              <a:solidFill>
                <a:schemeClr val="tx1"/>
              </a:solidFill>
              <a:latin typeface="Arial Regular"/>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latin typeface="Arial Regular"/>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latin typeface="Arial Regular"/>
                <a:ea typeface="+mn-ea"/>
                <a:cs typeface="+mn-cs"/>
              </a:rPr>
              <a:t>Smart Energy: consider an electric vehicle. The </a:t>
            </a:r>
            <a:r>
              <a:rPr lang="en-US" sz="1200" b="0" i="0" u="none" strike="noStrike" kern="1200" dirty="0">
                <a:solidFill>
                  <a:schemeClr val="tx1"/>
                </a:solidFill>
                <a:effectLst/>
                <a:latin typeface="Arial Regular"/>
                <a:ea typeface="+mn-ea"/>
                <a:cs typeface="+mn-cs"/>
              </a:rPr>
              <a:t>Drivable distance to the destination is more than what the available battery power can support in Normal vehicle mode. To conserve battery, the vehicle predicts which non-critical applications the user would not need and switches those to low-power mode.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Arial Regular"/>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Arial Regular"/>
                <a:ea typeface="+mn-ea"/>
                <a:cs typeface="+mn-cs"/>
              </a:rPr>
              <a:t>Take for example Trimble, one of our industry founding members, and a global leader in Precision Agriculture. Trimble gathers and analyzes data from every action performed and helps guide future decisions: what seed to plant in what field, or where exactly you need a precise amount of fertilizer or chemical. </a:t>
            </a:r>
            <a:r>
              <a:rPr lang="en-US" sz="1200" b="0" i="0" kern="1200" dirty="0">
                <a:solidFill>
                  <a:schemeClr val="tx1"/>
                </a:solidFill>
                <a:latin typeface="Arial Regular"/>
                <a:ea typeface="+mn-ea"/>
                <a:cs typeface="+mn-cs"/>
              </a:rPr>
              <a:t>They want to predict when the disease is happening, and locally apply preventive treatment, which will minimize the amount of chemicals that get into our watersheds.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latin typeface="Arial Regular"/>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baseline="0" dirty="0">
                <a:solidFill>
                  <a:schemeClr val="tx1"/>
                </a:solidFill>
                <a:latin typeface="Arial Regular"/>
                <a:ea typeface="+mn-ea"/>
                <a:cs typeface="+mn-cs"/>
              </a:rPr>
              <a:t>Smart Industrial Automation : preventive maintenance and auto-diagnosis on the device itself: predict when a certain piece from a complex equipment will wear out and needs to be replaced. Last year when everyone could still fly, I met with Ed Bastian, the CEO of Delta Airlines and he told me how this has saved Delta 1B dollars. How many of you have ever been on a flight that was canceled due to an unscheduled maintenance operations? Ed told me that they canceled the cancelations: they reduce the number of canceled flights due to unscheduled maintenance operations from 570 a year to just around 50, and this saved Delta Airlines $1B per year.</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Arial Regular"/>
                <a:ea typeface="+mn-ea"/>
                <a:cs typeface="+mn-cs"/>
              </a:rPr>
              <a:t>CLICK in industry the next big growth comes from pushing intelligence from the cloud to the</a:t>
            </a:r>
          </a:p>
          <a:p>
            <a:r>
              <a:rPr lang="en-US" sz="1200" b="0" i="0" u="none" strike="noStrike" kern="1200" baseline="0" dirty="0">
                <a:solidFill>
                  <a:schemeClr val="tx1"/>
                </a:solidFill>
                <a:latin typeface="Arial Regular"/>
                <a:ea typeface="+mn-ea"/>
                <a:cs typeface="+mn-cs"/>
              </a:rPr>
              <a:t>edge of the network, sometimes referred as edge computing, where latency is critical, and mobility, privacy,</a:t>
            </a:r>
          </a:p>
          <a:p>
            <a:r>
              <a:rPr lang="en-US" sz="1200" b="0" i="0" u="none" strike="noStrike" kern="1200" baseline="0" dirty="0">
                <a:solidFill>
                  <a:schemeClr val="tx1"/>
                </a:solidFill>
                <a:latin typeface="Arial Regular"/>
                <a:ea typeface="+mn-ea"/>
                <a:cs typeface="+mn-cs"/>
              </a:rPr>
              <a:t>and context awareness are essential qualities for successful applications.</a:t>
            </a:r>
          </a:p>
          <a:p>
            <a:endParaRPr lang="en-US" sz="1200" b="0" i="0" u="none" strike="noStrike" kern="1200" baseline="0" dirty="0">
              <a:solidFill>
                <a:schemeClr val="tx1"/>
              </a:solidFill>
              <a:latin typeface="Arial Regular"/>
              <a:ea typeface="+mn-ea"/>
              <a:cs typeface="+mn-cs"/>
            </a:endParaRPr>
          </a:p>
          <a:p>
            <a:r>
              <a:rPr lang="en-US" sz="1200" b="1" i="0" u="none" strike="noStrike" kern="1200" baseline="0" dirty="0">
                <a:solidFill>
                  <a:schemeClr val="tx1"/>
                </a:solidFill>
                <a:latin typeface="Arial Regular"/>
                <a:ea typeface="+mn-ea"/>
                <a:cs typeface="+mn-cs"/>
              </a:rPr>
              <a:t>CLICK And the holy-grail of this new generation of smart software systems is personalization:</a:t>
            </a:r>
          </a:p>
          <a:p>
            <a:r>
              <a:rPr lang="en-US" sz="1200" b="0" i="0" u="none" strike="noStrike" kern="1200" baseline="0" dirty="0">
                <a:solidFill>
                  <a:schemeClr val="tx1"/>
                </a:solidFill>
                <a:latin typeface="Arial Regular"/>
                <a:ea typeface="+mn-ea"/>
                <a:cs typeface="+mn-cs"/>
              </a:rPr>
              <a:t>This is truly key to deliver value to the users and differentiate from competitors in the marketplace.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a:solidFill>
                <a:schemeClr val="tx1"/>
              </a:solidFill>
              <a:latin typeface="Times New Roman" pitchFamily="18"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endParaRPr lang="en-US" sz="1200" b="1" kern="1200" baseline="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5576FB-894D-493D-88FF-C2F8AF524DA6}"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1076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Times New Roman" pitchFamily="18" charset="0"/>
                <a:ea typeface="+mn-ea"/>
                <a:cs typeface="+mn-cs"/>
              </a:rPr>
              <a:t>We at the U of Colorado, OSU and U Michigan have a broad range of expertise in the underlying science, but our mission is not to build and commercialized these Personalized Intelligent Applications in the IoT verticals, this is what you, our industrial partners will do at your companies. Our mission is to come alongside you in industry, as the R&amp;D partner, and help you build a platform on top of which you can build the vertical smart applications.</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Lets look at the foundation platform that is needed</a:t>
            </a:r>
            <a:r>
              <a:rPr lang="en-US" sz="1200" kern="1200" baseline="0" dirty="0">
                <a:solidFill>
                  <a:schemeClr val="tx1"/>
                </a:solidFill>
                <a:latin typeface="Times New Roman" pitchFamily="18" charset="0"/>
                <a:ea typeface="+mn-ea"/>
                <a:cs typeface="+mn-cs"/>
              </a:rPr>
              <a:t> to build such compelling PPI Applications of the future.</a:t>
            </a:r>
          </a:p>
          <a:p>
            <a:endParaRPr lang="en-US" sz="1200"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CLICK&gt; There is no doubt that the killer applications for Intelligent IoT are software systems that heavily rely on ML and AI. For example, we work on projects such as Anomaly Detection applied to Fraud Detection, Reputation Management</a:t>
            </a:r>
          </a:p>
          <a:p>
            <a:r>
              <a:rPr lang="en-US" sz="1200" kern="1200" baseline="0" dirty="0">
                <a:solidFill>
                  <a:schemeClr val="tx1"/>
                </a:solidFill>
                <a:latin typeface="Times New Roman" pitchFamily="18" charset="0"/>
                <a:ea typeface="+mn-ea"/>
                <a:cs typeface="+mn-cs"/>
              </a:rPr>
              <a:t>But this is just one piece of the puzzle</a:t>
            </a:r>
            <a:r>
              <a:rPr lang="en-US" sz="1200" b="1" kern="1200" baseline="0" dirty="0">
                <a:solidFill>
                  <a:schemeClr val="tx1"/>
                </a:solidFill>
                <a:latin typeface="Times New Roman" pitchFamily="18" charset="0"/>
                <a:ea typeface="+mn-ea"/>
                <a:cs typeface="+mn-cs"/>
              </a:rPr>
              <a:t>.  </a:t>
            </a:r>
          </a:p>
          <a:p>
            <a:endParaRPr lang="en-US" sz="1200" b="1"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CLICK&gt; The challenge is how do you deploy these on the edge of the network, where you have less computing power than on the cloud. How do you deploy this in the field where you have intermittent network connectivity and limited broadband bandwidth, and still need to make real-time decision? For example Trimble, one of our founding industry members has smart equipment that needs to operate in deep underground mines. Or for you at eBay, how to deploy powerful AI solutions on Mobile Devices that have limited capabilities?</a:t>
            </a:r>
          </a:p>
          <a:p>
            <a:r>
              <a:rPr lang="en-US" sz="1200" b="1" kern="1200" baseline="0" dirty="0">
                <a:solidFill>
                  <a:schemeClr val="tx1"/>
                </a:solidFill>
                <a:latin typeface="Times New Roman" pitchFamily="18" charset="0"/>
                <a:ea typeface="+mn-ea"/>
                <a:cs typeface="+mn-cs"/>
              </a:rPr>
              <a:t>CLICK&gt; How do we build such software systems that do predictive analytics yet they respect the privacy and security and confidentiality of the data? This is super critical for a company like eBay that manages financial transactions for  millions of customers.</a:t>
            </a:r>
          </a:p>
          <a:p>
            <a:r>
              <a:rPr lang="en-US" sz="1200" b="1" kern="1200" baseline="0" dirty="0">
                <a:solidFill>
                  <a:schemeClr val="tx1"/>
                </a:solidFill>
                <a:latin typeface="Times New Roman" pitchFamily="18" charset="0"/>
                <a:ea typeface="+mn-ea"/>
                <a:cs typeface="+mn-cs"/>
              </a:rPr>
              <a:t>CLICK&gt; how do we make the battery-powered IoT devices and the AI software that runs on them more energy-aware, for you at eBay how we make the mobile App and virtual assistant more energy-aware?  {{in the context of Electric Vehicles}}? </a:t>
            </a:r>
            <a:endParaRPr lang="en-US" sz="1200"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CLICK&gt; How do we program this software systems, and how do we maintain and evolve them, how we can create a thriving ecosystem of contributors? When I talk to companies like eBay that grew fast from a startup to a big system architecture, I hear the same story. How do we renovate and keep the code-base up to date and manage technical debt. How do we remove code bloat so that we improve performance and maintainability? How can we enable outside contributors to build extensions to the eBay platform?</a:t>
            </a:r>
          </a:p>
          <a:p>
            <a:r>
              <a:rPr lang="en-US" sz="1200" kern="1200" baseline="0" dirty="0">
                <a:solidFill>
                  <a:schemeClr val="tx1"/>
                </a:solidFill>
                <a:latin typeface="Times New Roman" pitchFamily="18" charset="0"/>
                <a:ea typeface="+mn-ea"/>
                <a:cs typeface="+mn-cs"/>
              </a:rPr>
              <a:t>CLICK&gt; and how do we construct ML </a:t>
            </a:r>
            <a:r>
              <a:rPr lang="en-US" sz="1200" kern="1200" baseline="0" dirty="0" err="1">
                <a:solidFill>
                  <a:schemeClr val="tx1"/>
                </a:solidFill>
                <a:latin typeface="Times New Roman" pitchFamily="18" charset="0"/>
                <a:ea typeface="+mn-ea"/>
                <a:cs typeface="+mn-cs"/>
              </a:rPr>
              <a:t>sw</a:t>
            </a:r>
            <a:r>
              <a:rPr lang="en-US" sz="1200" kern="1200" baseline="0" dirty="0">
                <a:solidFill>
                  <a:schemeClr val="tx1"/>
                </a:solidFill>
                <a:latin typeface="Times New Roman" pitchFamily="18" charset="0"/>
                <a:ea typeface="+mn-ea"/>
                <a:cs typeface="+mn-cs"/>
              </a:rPr>
              <a:t> systems that are usable by everyday users that do not hold a PhD in Machine Learning and AI? We work on problems such as explainable AI for NLP systems so that users understand and gain trust in such systems.</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The complexity of this Problem domain is that you need to be really good in all these pieces of the puzzle.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latin typeface="Times New Roman" pitchFamily="18" charset="0"/>
                <a:ea typeface="+mn-ea"/>
                <a:cs typeface="+mn-cs"/>
              </a:rPr>
              <a:t>It’s not enough to be the world’s champion in one the pieces of the puzzle. You need to be a champion on all these pieces.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Regular"/>
                <a:ea typeface="+mn-ea"/>
                <a:cs typeface="+mn-cs"/>
                <a:sym typeface="Century Gothic"/>
              </a:rPr>
              <a:t>Building PPI ecosystem was a formidable challenge even before the pandemic, but the crisis makes everyone rethink their approach to solving this through partnerships.</a:t>
            </a:r>
            <a:endParaRPr lang="en-US" sz="1200" b="1" kern="1200" baseline="0" dirty="0">
              <a:solidFill>
                <a:schemeClr val="tx1"/>
              </a:solidFill>
              <a:latin typeface="Times New Roman" pitchFamily="18" charset="0"/>
              <a:ea typeface="+mn-ea"/>
              <a:cs typeface="+mn-cs"/>
            </a:endParaRPr>
          </a:p>
          <a:p>
            <a:endParaRPr lang="en-US" sz="1200" b="1" kern="1200" baseline="0" dirty="0">
              <a:solidFill>
                <a:schemeClr val="tx1"/>
              </a:solidFill>
              <a:latin typeface="Times New Roman" pitchFamily="18" charset="0"/>
              <a:ea typeface="+mn-ea"/>
              <a:cs typeface="+mn-cs"/>
            </a:endParaRPr>
          </a:p>
          <a:p>
            <a:r>
              <a:rPr lang="en-US" sz="1200" b="1" kern="1200" baseline="0" dirty="0">
                <a:solidFill>
                  <a:schemeClr val="tx1"/>
                </a:solidFill>
                <a:latin typeface="Times New Roman" pitchFamily="18" charset="0"/>
                <a:ea typeface="+mn-ea"/>
                <a:cs typeface="+mn-cs"/>
              </a:rPr>
              <a:t>At the PPI Center we have world-class expertise in these pieces of the puzzle, and we are dedicated to collaborate with industry to make all these foundational pieces come together. </a:t>
            </a:r>
            <a:endParaRPr lang="en-US" sz="1200" kern="1200" baseline="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pPr rtl="0"/>
            <a:r>
              <a:rPr lang="en-US" sz="1200" b="0" i="0" u="none" strike="noStrike" kern="1200" dirty="0">
                <a:solidFill>
                  <a:schemeClr val="tx1"/>
                </a:solidFill>
                <a:effectLst/>
                <a:latin typeface="Arial Regular"/>
                <a:ea typeface="+mn-ea"/>
                <a:cs typeface="+mn-cs"/>
              </a:rPr>
              <a:t>To leverage access to highly skilled individuals, last Fall, we launched the PPI Center as a unique partnership between industry, academia and government funding agencies.</a:t>
            </a:r>
          </a:p>
          <a:p>
            <a:br>
              <a:rPr lang="en-US" dirty="0"/>
            </a:br>
            <a:br>
              <a:rPr lang="en-US" dirty="0"/>
            </a:b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a:t>
            </a:r>
          </a:p>
          <a:p>
            <a:endParaRPr lang="en-US" sz="1200" kern="1200" dirty="0">
              <a:solidFill>
                <a:schemeClr val="tx1"/>
              </a:solidFill>
              <a:latin typeface="Times New Roman" pitchFamily="18" charset="0"/>
              <a:ea typeface="+mn-ea"/>
              <a:cs typeface="+mn-cs"/>
            </a:endParaRPr>
          </a:p>
          <a:p>
            <a:pPr marL="171450" indent="-171450">
              <a:buFontTx/>
              <a:buChar char="-"/>
            </a:pPr>
            <a:endParaRPr lang="en-US" sz="1200" kern="1200" baseline="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A45576FB-894D-493D-88FF-C2F8AF524DA6}" type="slidenum">
              <a:rPr lang="en-US" smtClean="0"/>
              <a:pPr/>
              <a:t>22</a:t>
            </a:fld>
            <a:endParaRPr lang="en-US" dirty="0"/>
          </a:p>
        </p:txBody>
      </p:sp>
    </p:spTree>
    <p:extLst>
      <p:ext uri="{BB962C8B-B14F-4D97-AF65-F5344CB8AC3E}">
        <p14:creationId xmlns:p14="http://schemas.microsoft.com/office/powerpoint/2010/main" val="1973114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even today, just a couple of hours before the class I was on a panel with industry executives from IoT areas. I am happy to share the learnings with you.</a:t>
            </a:r>
          </a:p>
          <a:p>
            <a:r>
              <a:rPr lang="en-US" dirty="0"/>
              <a:t>I am inviting several of these industry executives to be in a dialogue with you in the class. Next week we are scheduled to talk with Ricky Sing, the VP for IoT at Software AG, which is one of the largest software companies in Europe, I think the largest software company in Germany.</a:t>
            </a:r>
          </a:p>
        </p:txBody>
      </p:sp>
      <p:sp>
        <p:nvSpPr>
          <p:cNvPr id="4" name="Slide Number Placeholder 3"/>
          <p:cNvSpPr>
            <a:spLocks noGrp="1"/>
          </p:cNvSpPr>
          <p:nvPr>
            <p:ph type="sldNum" sz="quarter" idx="5"/>
          </p:nvPr>
        </p:nvSpPr>
        <p:spPr/>
        <p:txBody>
          <a:bodyPr/>
          <a:lstStyle/>
          <a:p>
            <a:pPr>
              <a:defRPr/>
            </a:pPr>
            <a:fld id="{7769F722-7C22-4C40-BAEB-00342DB235F3}" type="slidenum">
              <a:rPr lang="es-ES_tradnl" smtClean="0"/>
              <a:pPr>
                <a:defRPr/>
              </a:pPr>
              <a:t>23</a:t>
            </a:fld>
            <a:endParaRPr lang="es-ES_tradnl"/>
          </a:p>
        </p:txBody>
      </p:sp>
    </p:spTree>
    <p:extLst>
      <p:ext uri="{BB962C8B-B14F-4D97-AF65-F5344CB8AC3E}">
        <p14:creationId xmlns:p14="http://schemas.microsoft.com/office/powerpoint/2010/main" val="2050192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ASK: How many people have been on the webpage</a:t>
            </a:r>
            <a:r>
              <a:rPr lang="en-US" baseline="0" dirty="0"/>
              <a:t> already?</a:t>
            </a:r>
          </a:p>
          <a:p>
            <a:endParaRPr lang="en-US" baseline="0" dirty="0"/>
          </a:p>
          <a:p>
            <a:r>
              <a:rPr lang="en-US" b="1" dirty="0"/>
              <a:t>Open</a:t>
            </a:r>
            <a:r>
              <a:rPr lang="en-US" b="1" baseline="0" dirty="0"/>
              <a:t> the web browser and navigate through the pages, spend some time at the Syllabus</a:t>
            </a:r>
          </a:p>
          <a:p>
            <a:endParaRPr lang="en-US" b="1" baseline="0" dirty="0"/>
          </a:p>
          <a:p>
            <a:r>
              <a:rPr lang="en-US" b="1" baseline="0" dirty="0"/>
              <a:t>The prerequisites of this class</a:t>
            </a:r>
          </a:p>
          <a:p>
            <a:r>
              <a:rPr lang="en-US" b="1" baseline="0" dirty="0"/>
              <a:t>If you have not taken the equivalent of these classes, but have several years of professional software engineering experience, this will work well too, but come and talk with me at the end of the class.</a:t>
            </a: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24</a:t>
            </a:fld>
            <a:endParaRPr lang="es-ES_tradnl"/>
          </a:p>
        </p:txBody>
      </p:sp>
    </p:spTree>
    <p:extLst>
      <p:ext uri="{BB962C8B-B14F-4D97-AF65-F5344CB8AC3E}">
        <p14:creationId xmlns:p14="http://schemas.microsoft.com/office/powerpoint/2010/main" val="2223140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is different and I</a:t>
            </a:r>
            <a:r>
              <a:rPr lang="en-US" baseline="0" dirty="0"/>
              <a:t> can guarantee that it will stretch each of you. </a:t>
            </a:r>
          </a:p>
          <a:p>
            <a:r>
              <a:rPr lang="en-US" baseline="0" dirty="0"/>
              <a:t>- At times it would feel that the course is not organized. But this is normal.</a:t>
            </a:r>
          </a:p>
          <a:p>
            <a:r>
              <a:rPr lang="en-US" sz="1200" kern="1200" dirty="0">
                <a:solidFill>
                  <a:schemeClr val="tx1"/>
                </a:solidFill>
                <a:latin typeface="Times New Roman" pitchFamily="18" charset="0"/>
                <a:ea typeface="+mn-ea"/>
                <a:cs typeface="+mn-cs"/>
              </a:rPr>
              <a:t>This is how graduate-level course that is truly breaking new ground in the hot research topics should feel like.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Unlike an</a:t>
            </a:r>
            <a:r>
              <a:rPr lang="en-US" sz="1200" kern="1200" baseline="0" dirty="0">
                <a:solidFill>
                  <a:schemeClr val="tx1"/>
                </a:solidFill>
                <a:latin typeface="Times New Roman" pitchFamily="18" charset="0"/>
                <a:ea typeface="+mn-ea"/>
                <a:cs typeface="+mn-cs"/>
              </a:rPr>
              <a:t> undergrad course where all students do the same tasks that are predetermined ahead by the professor, in a grad research class there are lots of choices, and the professor will let you select what works for you.</a:t>
            </a:r>
          </a:p>
          <a:p>
            <a:endParaRPr lang="en-US" sz="1200"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There is a fixed structure (we all read papers, we work on research projects that have the same milestones) but the content is very dynamic</a:t>
            </a: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When you form teams for projects, I do not know ahead of time what are the projects (unlike in an undergrad class where the project is pure engineering and is known to all ahead of time)</a:t>
            </a: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You will follow the steps of a typical research project</a:t>
            </a:r>
            <a:r>
              <a:rPr lang="en-US" sz="1200" kern="1200" baseline="0" dirty="0">
                <a:solidFill>
                  <a:schemeClr val="tx1"/>
                </a:solidFill>
                <a:latin typeface="Times New Roman" pitchFamily="18" charset="0"/>
                <a:ea typeface="+mn-ea"/>
                <a:cs typeface="+mn-cs"/>
              </a:rPr>
              <a:t> (which are open-ended, risk-taking projects)</a:t>
            </a:r>
            <a:endParaRPr lang="en-US" dirty="0"/>
          </a:p>
          <a:p>
            <a:r>
              <a:rPr lang="en-US" dirty="0"/>
              <a:t>CLICK</a:t>
            </a:r>
          </a:p>
          <a:p>
            <a:r>
              <a:rPr lang="en-US" b="1" dirty="0"/>
              <a:t>If you do high-quality</a:t>
            </a:r>
            <a:r>
              <a:rPr lang="en-US" b="1" baseline="0" dirty="0"/>
              <a:t> research &amp; </a:t>
            </a:r>
            <a:r>
              <a:rPr lang="en-US" b="1" dirty="0"/>
              <a:t>publish your research, you are guaranteed an A in the</a:t>
            </a:r>
            <a:r>
              <a:rPr lang="en-US" b="1" baseline="0" dirty="0"/>
              <a:t> class!!</a:t>
            </a:r>
            <a:endParaRPr lang="en-US" baseline="0" dirty="0"/>
          </a:p>
          <a:p>
            <a:r>
              <a:rPr lang="en-US" baseline="0" dirty="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Times New Roman" pitchFamily="18" charset="0"/>
                <a:ea typeface="+mn-ea"/>
                <a:cs typeface="+mn-cs"/>
              </a:rPr>
              <a:t>At times, you might feel a bit lost in the beginning as you have to discover on your own,  this will equip you with the skills you need to do well in graduate school.</a:t>
            </a:r>
            <a:endParaRPr lang="en-US" sz="1200" kern="1200" dirty="0">
              <a:solidFill>
                <a:schemeClr val="tx1"/>
              </a:solidFill>
              <a:latin typeface="Times New Roman" pitchFamily="18" charset="0"/>
              <a:ea typeface="+mn-ea"/>
              <a:cs typeface="+mn-cs"/>
            </a:endParaRP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25</a:t>
            </a:fld>
            <a:endParaRPr lang="es-ES_tradnl"/>
          </a:p>
        </p:txBody>
      </p:sp>
    </p:spTree>
    <p:extLst>
      <p:ext uri="{BB962C8B-B14F-4D97-AF65-F5344CB8AC3E}">
        <p14:creationId xmlns:p14="http://schemas.microsoft.com/office/powerpoint/2010/main" val="947780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mn-cs"/>
              </a:rPr>
              <a:t>Unlike</a:t>
            </a:r>
            <a:r>
              <a:rPr lang="en-US" sz="1200" kern="1200" baseline="0" dirty="0">
                <a:solidFill>
                  <a:schemeClr val="tx1"/>
                </a:solidFill>
                <a:latin typeface="Times New Roman" pitchFamily="18" charset="0"/>
                <a:ea typeface="+mn-ea"/>
                <a:cs typeface="+mn-cs"/>
              </a:rPr>
              <a:t> in a undergrad class, there will be lots of discussions in my class. You will not be able to hide or escape, or take a mental break. You will have to actively participate in each class.</a:t>
            </a:r>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When we read research papers, we do not know ahead of time all papers (unlike in an undergrad class where the professor knows ahead of time all lectures). A research-oriented grad course is dynamic, we choose to read papers as they are related to research project and the papers help you make progress on the research project.</a:t>
            </a: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Submit your critique</a:t>
            </a:r>
            <a:r>
              <a:rPr lang="en-US" sz="1200" kern="1200" baseline="0" dirty="0">
                <a:solidFill>
                  <a:schemeClr val="tx1"/>
                </a:solidFill>
                <a:latin typeface="Times New Roman" pitchFamily="18" charset="0"/>
                <a:ea typeface="+mn-ea"/>
                <a:cs typeface="+mn-cs"/>
              </a:rPr>
              <a:t> the day before the class (this gives the presenter a chance to add new material to help you better understand)</a:t>
            </a:r>
            <a:endParaRPr lang="en-US" dirty="0"/>
          </a:p>
          <a:p>
            <a:endParaRPr lang="en-US" dirty="0"/>
          </a:p>
          <a:p>
            <a:r>
              <a:rPr lang="en-US" dirty="0"/>
              <a:t>CLICK</a:t>
            </a:r>
          </a:p>
          <a:p>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26</a:t>
            </a:fld>
            <a:endParaRPr lang="es-ES_tradnl"/>
          </a:p>
        </p:txBody>
      </p:sp>
    </p:spTree>
    <p:extLst>
      <p:ext uri="{BB962C8B-B14F-4D97-AF65-F5344CB8AC3E}">
        <p14:creationId xmlns:p14="http://schemas.microsoft.com/office/powerpoint/2010/main" val="2223140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27</a:t>
            </a:fld>
            <a:endParaRPr lang="es-ES_tradnl"/>
          </a:p>
        </p:txBody>
      </p:sp>
    </p:spTree>
    <p:extLst>
      <p:ext uri="{BB962C8B-B14F-4D97-AF65-F5344CB8AC3E}">
        <p14:creationId xmlns:p14="http://schemas.microsoft.com/office/powerpoint/2010/main" val="2223140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1F4C7F"/>
                </a:solidFill>
              </a:rPr>
              <a:t>TODO: put some thrusts from the CAREER</a:t>
            </a:r>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28</a:t>
            </a:fld>
            <a:endParaRPr lang="es-ES_tradnl"/>
          </a:p>
        </p:txBody>
      </p:sp>
    </p:spTree>
    <p:extLst>
      <p:ext uri="{BB962C8B-B14F-4D97-AF65-F5344CB8AC3E}">
        <p14:creationId xmlns:p14="http://schemas.microsoft.com/office/powerpoint/2010/main" val="2223140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1F4C7F"/>
                </a:solidFill>
              </a:rPr>
              <a:t>I am not responsible for</a:t>
            </a:r>
            <a:r>
              <a:rPr lang="en-US" b="1" baseline="0" dirty="0">
                <a:solidFill>
                  <a:srgbClr val="1F4C7F"/>
                </a:solidFill>
              </a:rPr>
              <a:t> You, I am responsible to YOU. I will give you unprecedented access to people that you would never meet otherwise.</a:t>
            </a:r>
          </a:p>
          <a:p>
            <a:endParaRPr lang="en-US" b="1" baseline="0" dirty="0">
              <a:solidFill>
                <a:srgbClr val="1F4C7F"/>
              </a:solidFill>
            </a:endParaRPr>
          </a:p>
          <a:p>
            <a:r>
              <a:rPr lang="en-US" b="1" baseline="0" dirty="0">
                <a:solidFill>
                  <a:srgbClr val="1F4C7F"/>
                </a:solidFill>
              </a:rPr>
              <a:t>It’s up to you what you do with these resources and opportunities.</a:t>
            </a: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29</a:t>
            </a:fld>
            <a:endParaRPr lang="es-ES_tradnl"/>
          </a:p>
        </p:txBody>
      </p:sp>
    </p:spTree>
    <p:extLst>
      <p:ext uri="{BB962C8B-B14F-4D97-AF65-F5344CB8AC3E}">
        <p14:creationId xmlns:p14="http://schemas.microsoft.com/office/powerpoint/2010/main" val="1728474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z="1100" dirty="0"/>
          </a:p>
          <a:p>
            <a:endParaRPr lang="en-US" altLang="en-US" sz="1100" dirty="0"/>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3</a:t>
            </a:fld>
            <a:endParaRPr lang="en-US" altLang="en-US" sz="1200"/>
          </a:p>
        </p:txBody>
      </p:sp>
    </p:spTree>
    <p:extLst>
      <p:ext uri="{BB962C8B-B14F-4D97-AF65-F5344CB8AC3E}">
        <p14:creationId xmlns:p14="http://schemas.microsoft.com/office/powerpoint/2010/main" val="1257327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Times New Roman" pitchFamily="18" charset="0"/>
                <a:ea typeface="+mn-ea"/>
                <a:cs typeface="+mn-cs"/>
              </a:rPr>
              <a:t>Realize I will be disruptive: I need to be willing to communicate that I will be disruptive</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a:t>
            </a:r>
            <a:r>
              <a:rPr lang="en-US" sz="1200" kern="1200" baseline="0" dirty="0">
                <a:solidFill>
                  <a:schemeClr val="tx1"/>
                </a:solidFill>
                <a:latin typeface="Times New Roman" pitchFamily="18" charset="0"/>
                <a:ea typeface="+mn-ea"/>
                <a:cs typeface="+mn-cs"/>
              </a:rPr>
              <a:t> split the time between </a:t>
            </a:r>
            <a:r>
              <a:rPr lang="en-US" sz="1200" kern="1200" dirty="0">
                <a:solidFill>
                  <a:schemeClr val="tx1"/>
                </a:solidFill>
                <a:latin typeface="Times New Roman" pitchFamily="18" charset="0"/>
                <a:ea typeface="+mn-ea"/>
                <a:cs typeface="+mn-cs"/>
              </a:rPr>
              <a:t>Hard Skills</a:t>
            </a:r>
            <a:r>
              <a:rPr lang="en-US" sz="1200" kern="1200" baseline="0" dirty="0">
                <a:solidFill>
                  <a:schemeClr val="tx1"/>
                </a:solidFill>
                <a:latin typeface="Times New Roman" pitchFamily="18" charset="0"/>
                <a:ea typeface="+mn-ea"/>
                <a:cs typeface="+mn-cs"/>
              </a:rPr>
              <a:t> + Soft Skills. The way how I chose this 1 hour is very different from other classes.</a:t>
            </a:r>
          </a:p>
          <a:p>
            <a:r>
              <a:rPr lang="en-US" sz="1200" kern="1200" baseline="0" dirty="0">
                <a:solidFill>
                  <a:schemeClr val="tx1"/>
                </a:solidFill>
                <a:latin typeface="Times New Roman" pitchFamily="18" charset="0"/>
                <a:ea typeface="+mn-ea"/>
                <a:cs typeface="+mn-cs"/>
              </a:rPr>
              <a:t>I decided to use this 1 hour to focus on “Soft Skills”: on leadership, creating a vision.  </a:t>
            </a:r>
            <a:r>
              <a:rPr lang="en-US" sz="1200" kern="1200" dirty="0">
                <a:solidFill>
                  <a:schemeClr val="tx1"/>
                </a:solidFill>
                <a:latin typeface="Times New Roman" pitchFamily="18" charset="0"/>
                <a:ea typeface="+mn-ea"/>
                <a:cs typeface="+mn-cs"/>
              </a:rPr>
              <a:t>Soft Skills makes a greater difference than the hard skills. But the people who understand people skills use it to catch attention of others and lead others.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The book I selected for this as a resource: Put Your Dream to the Test. </a:t>
            </a:r>
          </a:p>
          <a:p>
            <a:r>
              <a:rPr lang="en-US" sz="1200" kern="1200" dirty="0">
                <a:solidFill>
                  <a:schemeClr val="tx1"/>
                </a:solidFill>
                <a:latin typeface="Times New Roman" pitchFamily="18" charset="0"/>
                <a:ea typeface="+mn-ea"/>
                <a:cs typeface="+mn-cs"/>
              </a:rPr>
              <a:t>Go back to when you were a child, dreams that you have. Encourage you to dream again, igniting within you the passion to envision dreams and aspirations.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This book will help</a:t>
            </a:r>
            <a:r>
              <a:rPr lang="en-US" sz="1200" b="0" i="0" kern="1200" baseline="0" dirty="0">
                <a:solidFill>
                  <a:schemeClr val="tx1"/>
                </a:solidFill>
                <a:effectLst/>
                <a:latin typeface="Times New Roman" pitchFamily="18" charset="0"/>
                <a:ea typeface="+mn-ea"/>
                <a:cs typeface="+mn-cs"/>
              </a:rPr>
              <a:t> you </a:t>
            </a:r>
            <a:r>
              <a:rPr lang="en-US" sz="1200" b="0" i="0" kern="1200" dirty="0">
                <a:solidFill>
                  <a:schemeClr val="tx1"/>
                </a:solidFill>
                <a:effectLst/>
                <a:latin typeface="Times New Roman" pitchFamily="18" charset="0"/>
                <a:ea typeface="+mn-ea"/>
                <a:cs typeface="+mn-cs"/>
              </a:rPr>
              <a:t>take your dream from thin</a:t>
            </a:r>
            <a:r>
              <a:rPr lang="en-US" sz="1200" b="0" i="0" kern="1200" baseline="0" dirty="0">
                <a:solidFill>
                  <a:schemeClr val="tx1"/>
                </a:solidFill>
                <a:effectLst/>
                <a:latin typeface="Times New Roman" pitchFamily="18" charset="0"/>
                <a:ea typeface="+mn-ea"/>
                <a:cs typeface="+mn-cs"/>
              </a:rPr>
              <a:t> air </a:t>
            </a:r>
            <a:r>
              <a:rPr lang="en-US" sz="1200" b="0" i="0" kern="1200" dirty="0">
                <a:solidFill>
                  <a:schemeClr val="tx1"/>
                </a:solidFill>
                <a:effectLst/>
                <a:latin typeface="Times New Roman" pitchFamily="18" charset="0"/>
                <a:ea typeface="+mn-ea"/>
                <a:cs typeface="+mn-cs"/>
              </a:rPr>
              <a:t>to achievable and it</a:t>
            </a:r>
            <a:br>
              <a:rPr lang="en-US" dirty="0"/>
            </a:br>
            <a:r>
              <a:rPr lang="en-US" sz="1200" b="0" i="0" kern="1200" dirty="0">
                <a:solidFill>
                  <a:schemeClr val="tx1"/>
                </a:solidFill>
                <a:effectLst/>
                <a:latin typeface="Times New Roman" pitchFamily="18" charset="0"/>
                <a:ea typeface="+mn-ea"/>
                <a:cs typeface="+mn-cs"/>
              </a:rPr>
              <a:t>will help you to start accomplishing your dream.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We will answer 10</a:t>
            </a:r>
            <a:r>
              <a:rPr lang="en-US" sz="1200" b="0" i="0" kern="1200" baseline="0" dirty="0">
                <a:solidFill>
                  <a:schemeClr val="tx1"/>
                </a:solidFill>
                <a:effectLst/>
                <a:latin typeface="Times New Roman" pitchFamily="18" charset="0"/>
                <a:ea typeface="+mn-ea"/>
                <a:cs typeface="+mn-cs"/>
              </a:rPr>
              <a:t> </a:t>
            </a:r>
            <a:r>
              <a:rPr lang="en-US" sz="1200" b="0" i="0" kern="1200" dirty="0">
                <a:solidFill>
                  <a:schemeClr val="tx1"/>
                </a:solidFill>
                <a:effectLst/>
                <a:latin typeface="Times New Roman" pitchFamily="18" charset="0"/>
                <a:ea typeface="+mn-ea"/>
                <a:cs typeface="+mn-cs"/>
              </a:rPr>
              <a:t>powerful questions that you can use as a step-by-step action plan to</a:t>
            </a:r>
            <a:br>
              <a:rPr lang="en-US" dirty="0"/>
            </a:br>
            <a:r>
              <a:rPr lang="en-US" sz="1200" b="0" i="0" kern="1200" dirty="0">
                <a:solidFill>
                  <a:schemeClr val="tx1"/>
                </a:solidFill>
                <a:effectLst/>
                <a:latin typeface="Times New Roman" pitchFamily="18" charset="0"/>
                <a:ea typeface="+mn-ea"/>
                <a:cs typeface="+mn-cs"/>
              </a:rPr>
              <a:t>see, own, and reach your dream:</a:t>
            </a:r>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HOW: I believe the learning environment of the roundtable, the thoughts, ideas of others. Sharpen us. I myself am surrounding</a:t>
            </a:r>
            <a:r>
              <a:rPr lang="en-US" sz="1200" kern="1200" baseline="0" dirty="0">
                <a:solidFill>
                  <a:schemeClr val="tx1"/>
                </a:solidFill>
                <a:latin typeface="Times New Roman" pitchFamily="18" charset="0"/>
                <a:ea typeface="+mn-ea"/>
                <a:cs typeface="+mn-cs"/>
              </a:rPr>
              <a:t> myself with a group of like minded faculty who are intentional in our growth and development. </a:t>
            </a: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I know we are off to a great start.</a:t>
            </a:r>
            <a:r>
              <a:rPr lang="en-US" sz="1200" b="1" kern="1200" baseline="0" dirty="0">
                <a:solidFill>
                  <a:schemeClr val="tx1"/>
                </a:solidFill>
                <a:latin typeface="Times New Roman" pitchFamily="18" charset="0"/>
                <a:ea typeface="+mn-ea"/>
                <a:cs typeface="+mn-cs"/>
              </a:rPr>
              <a:t> I am looking forward to seeing you in class next Thu. If you have any questions and would like to talk with me, I will be happy to stay after the class for however long it takes to answer your questions.</a:t>
            </a:r>
          </a:p>
          <a:p>
            <a:r>
              <a:rPr lang="en-US" sz="1200" b="1" kern="1200" baseline="0" dirty="0">
                <a:solidFill>
                  <a:schemeClr val="tx1"/>
                </a:solidFill>
                <a:latin typeface="Times New Roman" pitchFamily="18" charset="0"/>
                <a:ea typeface="+mn-ea"/>
                <a:cs typeface="+mn-cs"/>
              </a:rPr>
              <a:t>Please register for the class, so that I have your contact information and I can send you the research paper to read for this Thu.</a:t>
            </a:r>
          </a:p>
          <a:p>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a:t>
            </a:r>
          </a:p>
          <a:p>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position the change: why are we changing, and then relate the change. How the change will impact you, how life For you will get impacted after the change. </a:t>
            </a:r>
          </a:p>
          <a:p>
            <a:endParaRPr lang="en-US" sz="1200" kern="120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30</a:t>
            </a:fld>
            <a:endParaRPr lang="es-ES_tradnl"/>
          </a:p>
        </p:txBody>
      </p:sp>
    </p:spTree>
    <p:extLst>
      <p:ext uri="{BB962C8B-B14F-4D97-AF65-F5344CB8AC3E}">
        <p14:creationId xmlns:p14="http://schemas.microsoft.com/office/powerpoint/2010/main" val="1342518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7329" name="Text Box 1"/>
          <p:cNvSpPr txBox="1">
            <a:spLocks noGrp="1" noRot="1" noChangeAspect="1" noChangeArrowheads="1"/>
          </p:cNvSpPr>
          <p:nvPr>
            <p:ph type="sldImg"/>
          </p:nvPr>
        </p:nvSpPr>
        <p:spPr bwMode="auto">
          <a:xfrm>
            <a:off x="1257300" y="719138"/>
            <a:ext cx="4794250" cy="35956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7330" name="Text Box 2"/>
          <p:cNvSpPr txBox="1">
            <a:spLocks noGrp="1" noChangeArrowheads="1"/>
          </p:cNvSpPr>
          <p:nvPr>
            <p:ph type="body" idx="1"/>
          </p:nvPr>
        </p:nvSpPr>
        <p:spPr bwMode="auto">
          <a:xfrm>
            <a:off x="732118" y="5776840"/>
            <a:ext cx="22569372" cy="188588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11714"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93000"/>
              </a:lnSpc>
              <a:spcBef>
                <a:spcPts val="427"/>
              </a:spcBef>
            </a:pPr>
            <a:r>
              <a:rPr lang="en-US" sz="1300" b="1" dirty="0">
                <a:cs typeface="LiberationSerif-Regular" charset="0"/>
              </a:rPr>
              <a:t>This class will stretch you. I just want to warn you that this class is not for the easy at heart. This is what students who took</a:t>
            </a:r>
            <a:r>
              <a:rPr lang="en-US" sz="1300" b="1" baseline="0" dirty="0">
                <a:cs typeface="LiberationSerif-Regular" charset="0"/>
              </a:rPr>
              <a:t> the class last year said.</a:t>
            </a:r>
            <a:endParaRPr lang="en-US" sz="1300" b="1" dirty="0">
              <a:cs typeface="LiberationSerif-Regular" charset="0"/>
            </a:endParaRPr>
          </a:p>
          <a:p>
            <a:pPr>
              <a:lnSpc>
                <a:spcPct val="93000"/>
              </a:lnSpc>
              <a:spcBef>
                <a:spcPts val="427"/>
              </a:spcBef>
            </a:pPr>
            <a:endParaRPr lang="en-US" sz="1300" b="1" dirty="0">
              <a:cs typeface="LiberationSerif-Regular" charset="0"/>
            </a:endParaRPr>
          </a:p>
          <a:p>
            <a:pPr>
              <a:lnSpc>
                <a:spcPct val="93000"/>
              </a:lnSpc>
              <a:spcBef>
                <a:spcPts val="427"/>
              </a:spcBef>
            </a:pPr>
            <a:r>
              <a:rPr lang="en-US" sz="1300" b="1" dirty="0">
                <a:cs typeface="LiberationSerif-Regular" charset="0"/>
              </a:rPr>
              <a:t>CLICK read</a:t>
            </a:r>
          </a:p>
          <a:p>
            <a:pPr>
              <a:lnSpc>
                <a:spcPct val="93000"/>
              </a:lnSpc>
              <a:spcBef>
                <a:spcPts val="427"/>
              </a:spcBef>
            </a:pPr>
            <a:r>
              <a:rPr lang="en-US" sz="1300" b="1" dirty="0">
                <a:cs typeface="LiberationSerif-Regular" charset="0"/>
              </a:rPr>
              <a:t>DO: </a:t>
            </a:r>
            <a:r>
              <a:rPr lang="en-US" sz="1200" kern="1200" dirty="0">
                <a:solidFill>
                  <a:srgbClr val="000000"/>
                </a:solidFill>
                <a:latin typeface="Times New Roman" charset="0"/>
                <a:ea typeface="ＭＳ Ｐゴシック" charset="0"/>
                <a:cs typeface="+mn-cs"/>
              </a:rPr>
              <a:t>turn to the neighbor on your left and right and tell them: this class will stretch you.</a:t>
            </a:r>
            <a:endParaRPr lang="en-US" sz="1300" b="1" dirty="0">
              <a:cs typeface="LiberationSerif-Regular" charset="0"/>
            </a:endParaRPr>
          </a:p>
          <a:p>
            <a:pPr>
              <a:lnSpc>
                <a:spcPct val="93000"/>
              </a:lnSpc>
              <a:spcBef>
                <a:spcPts val="427"/>
              </a:spcBef>
            </a:pPr>
            <a:endParaRPr lang="en-US" sz="1300" b="1" dirty="0">
              <a:cs typeface="LiberationSerif-Regular" charset="0"/>
            </a:endParaRPr>
          </a:p>
          <a:p>
            <a:pPr>
              <a:lnSpc>
                <a:spcPct val="93000"/>
              </a:lnSpc>
              <a:spcBef>
                <a:spcPts val="427"/>
              </a:spcBef>
            </a:pPr>
            <a:r>
              <a:rPr lang="en-US" sz="1300" b="1" dirty="0">
                <a:cs typeface="LiberationSerif-Regular" charset="0"/>
              </a:rPr>
              <a:t>CLICK read</a:t>
            </a:r>
          </a:p>
          <a:p>
            <a:pPr>
              <a:lnSpc>
                <a:spcPct val="93000"/>
              </a:lnSpc>
              <a:spcBef>
                <a:spcPts val="427"/>
              </a:spcBef>
            </a:pPr>
            <a:r>
              <a:rPr lang="en-US" sz="1300" b="1" dirty="0">
                <a:cs typeface="LiberationSerif-Regular" charset="0"/>
              </a:rPr>
              <a:t>DO: turn to the neighbor and</a:t>
            </a:r>
            <a:r>
              <a:rPr lang="en-US" sz="1300" b="1" baseline="0" dirty="0">
                <a:cs typeface="LiberationSerif-Regular" charset="0"/>
              </a:rPr>
              <a:t> tell them: this class is tough </a:t>
            </a:r>
            <a:r>
              <a:rPr lang="en-US" sz="1200" kern="1200" dirty="0">
                <a:solidFill>
                  <a:srgbClr val="000000"/>
                </a:solidFill>
                <a:latin typeface="Times New Roman" charset="0"/>
                <a:ea typeface="ＭＳ Ｐゴシック" charset="0"/>
                <a:cs typeface="+mn-cs"/>
              </a:rPr>
              <a:t>but that’s right, it’s just what you need now. </a:t>
            </a:r>
          </a:p>
          <a:p>
            <a:pPr>
              <a:lnSpc>
                <a:spcPct val="93000"/>
              </a:lnSpc>
              <a:spcBef>
                <a:spcPts val="427"/>
              </a:spcBef>
            </a:pPr>
            <a:endParaRPr lang="en-US" sz="1200" b="1" kern="1200" dirty="0">
              <a:solidFill>
                <a:srgbClr val="000000"/>
              </a:solidFill>
              <a:latin typeface="Times New Roman" charset="0"/>
              <a:ea typeface="ＭＳ Ｐゴシック" charset="0"/>
              <a:cs typeface="+mn-cs"/>
            </a:endParaRPr>
          </a:p>
          <a:p>
            <a:pPr>
              <a:lnSpc>
                <a:spcPct val="93000"/>
              </a:lnSpc>
              <a:spcBef>
                <a:spcPts val="427"/>
              </a:spcBef>
            </a:pPr>
            <a:r>
              <a:rPr lang="en-US" sz="1300" b="1" dirty="0">
                <a:cs typeface="LiberationSerif-Regular" charset="0"/>
              </a:rPr>
              <a:t>CLICK The work for next class: read 2 papers and write critiques</a:t>
            </a:r>
          </a:p>
          <a:p>
            <a:pPr>
              <a:lnSpc>
                <a:spcPct val="93000"/>
              </a:lnSpc>
              <a:spcBef>
                <a:spcPts val="427"/>
              </a:spcBef>
            </a:pPr>
            <a:r>
              <a:rPr lang="en-US" sz="1300" b="1" dirty="0">
                <a:cs typeface="LiberationSerif-Regular" charset="0"/>
              </a:rPr>
              <a:t>- I mentioned that 562 has a </a:t>
            </a:r>
            <a:r>
              <a:rPr lang="en-US" sz="1300" b="1" dirty="0" err="1">
                <a:cs typeface="LiberationSerif-Regular" charset="0"/>
              </a:rPr>
              <a:t>prereq</a:t>
            </a:r>
            <a:r>
              <a:rPr lang="en-US" sz="1300" b="1" dirty="0">
                <a:cs typeface="LiberationSerif-Regular" charset="0"/>
              </a:rPr>
              <a:t> 561 which is</a:t>
            </a:r>
            <a:r>
              <a:rPr lang="en-US" sz="1300" b="1" baseline="0" dirty="0">
                <a:cs typeface="LiberationSerif-Regular" charset="0"/>
              </a:rPr>
              <a:t> usually offered in the Fall term, but was not offered last Fall. 561 itself has as </a:t>
            </a:r>
            <a:r>
              <a:rPr lang="en-US" sz="1300" b="1" baseline="0" dirty="0" err="1">
                <a:cs typeface="LiberationSerif-Regular" charset="0"/>
              </a:rPr>
              <a:t>prereq</a:t>
            </a:r>
            <a:r>
              <a:rPr lang="en-US" sz="1300" b="1" baseline="0" dirty="0">
                <a:cs typeface="LiberationSerif-Regular" charset="0"/>
              </a:rPr>
              <a:t> 361 and 362 undergrad SE classes. To check these prerequisites that you have the background knowledge to make you successful in 563. </a:t>
            </a:r>
            <a:endParaRPr lang="en-US" sz="1300" b="1" dirty="0">
              <a:cs typeface="LiberationSerif-Regular" charset="0"/>
            </a:endParaRPr>
          </a:p>
          <a:p>
            <a:pPr>
              <a:lnSpc>
                <a:spcPct val="93000"/>
              </a:lnSpc>
              <a:spcBef>
                <a:spcPts val="427"/>
              </a:spcBef>
            </a:pPr>
            <a:r>
              <a:rPr lang="en-US" sz="1300" b="1" baseline="0" dirty="0">
                <a:cs typeface="LiberationSerif-Regular" charset="0"/>
              </a:rPr>
              <a:t>- We will do an in-class 2-hour quiz, similar with the exams we give in CS361/CS362. If you have taken undergrad classes in SE or you worked in the SE industry, there is not much you need to prepare for this, though you might want brush up your knowledge by looking at what we cover in our CS361 and CS362.</a:t>
            </a:r>
          </a:p>
          <a:p>
            <a:pPr>
              <a:lnSpc>
                <a:spcPct val="93000"/>
              </a:lnSpc>
              <a:spcBef>
                <a:spcPts val="427"/>
              </a:spcBef>
            </a:pPr>
            <a:endParaRPr lang="en-US" sz="1300" b="1" baseline="0" dirty="0">
              <a:cs typeface="LiberationSerif-Regular" charset="0"/>
            </a:endParaRPr>
          </a:p>
          <a:p>
            <a:pPr>
              <a:lnSpc>
                <a:spcPct val="93000"/>
              </a:lnSpc>
              <a:spcBef>
                <a:spcPts val="427"/>
              </a:spcBef>
            </a:pPr>
            <a:r>
              <a:rPr lang="en-US" sz="1300" b="1" dirty="0">
                <a:cs typeface="LiberationSerif-Regular" charset="0"/>
              </a:rPr>
              <a:t>CLICK</a:t>
            </a:r>
          </a:p>
          <a:p>
            <a:pPr>
              <a:lnSpc>
                <a:spcPct val="93000"/>
              </a:lnSpc>
              <a:spcBef>
                <a:spcPts val="427"/>
              </a:spcBef>
            </a:pPr>
            <a:r>
              <a:rPr lang="en-US" sz="1300" b="1" dirty="0">
                <a:cs typeface="LiberationSerif-Regular" charset="0"/>
              </a:rPr>
              <a:t>Office hours right after the class, I am willing to stay and</a:t>
            </a:r>
            <a:r>
              <a:rPr lang="en-US" sz="1300" b="1" baseline="0" dirty="0">
                <a:cs typeface="LiberationSerif-Regular" charset="0"/>
              </a:rPr>
              <a:t> answer your questions as long as it takes.</a:t>
            </a: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300" b="1" baseline="0" dirty="0">
                <a:cs typeface="LiberationSerif-Regular" charset="0"/>
              </a:rPr>
              <a:t>If you are not sure whether this class is right for you, come and talk with me.</a:t>
            </a: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300" b="1" baseline="0" dirty="0">
              <a:cs typeface="LiberationSerif-Regular" charset="0"/>
            </a:endParaRP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300" b="1" baseline="0" dirty="0">
                <a:solidFill>
                  <a:srgbClr val="FFC000"/>
                </a:solidFill>
                <a:cs typeface="LiberationSerif-Regular" charset="0"/>
              </a:rPr>
              <a:t>MANDATORY: the students coming from the Pathway program must stay and talk with me at the end.</a:t>
            </a:r>
            <a:endParaRPr lang="en-US" sz="1300" b="1" dirty="0">
              <a:solidFill>
                <a:srgbClr val="FFC000"/>
              </a:solidFill>
              <a:cs typeface="LiberationSerif-Regular" charset="0"/>
            </a:endParaRPr>
          </a:p>
          <a:p>
            <a:pPr>
              <a:lnSpc>
                <a:spcPct val="93000"/>
              </a:lnSpc>
              <a:spcBef>
                <a:spcPts val="427"/>
              </a:spcBef>
            </a:pPr>
            <a:endParaRPr lang="en-US" sz="1300" b="1" baseline="0" dirty="0">
              <a:cs typeface="LiberationSerif-Regular" charset="0"/>
            </a:endParaRPr>
          </a:p>
          <a:p>
            <a:pPr>
              <a:lnSpc>
                <a:spcPct val="93000"/>
              </a:lnSpc>
              <a:spcBef>
                <a:spcPts val="427"/>
              </a:spcBef>
            </a:pPr>
            <a:endParaRPr lang="en-US" sz="1300" b="1" dirty="0">
              <a:cs typeface="LiberationSerif-Regular" charset="0"/>
            </a:endParaRPr>
          </a:p>
        </p:txBody>
      </p:sp>
    </p:spTree>
    <p:extLst>
      <p:ext uri="{BB962C8B-B14F-4D97-AF65-F5344CB8AC3E}">
        <p14:creationId xmlns:p14="http://schemas.microsoft.com/office/powerpoint/2010/main" val="1609223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100" b="1" dirty="0"/>
              <a:t>ASK:</a:t>
            </a:r>
            <a:r>
              <a:rPr lang="en-US" altLang="en-US" sz="1100" b="1" baseline="0" dirty="0"/>
              <a:t> anybody knows what country soccer team wears this T-shirt (show them my CR t-shirt)?</a:t>
            </a:r>
            <a:endParaRPr lang="en-US" altLang="en-US" sz="1100" b="1" dirty="0"/>
          </a:p>
          <a:p>
            <a:endParaRPr lang="en-US" altLang="en-US" sz="1100" dirty="0"/>
          </a:p>
          <a:p>
            <a:r>
              <a:rPr lang="en-US" sz="1100" dirty="0"/>
              <a:t>Before the pandemic, I was invited by the president of Costa Rica and spent </a:t>
            </a:r>
            <a:r>
              <a:rPr lang="en-US" sz="1100" baseline="0" dirty="0"/>
              <a:t>3 weeks in CR with a team of 250 John Maxwell Leadership coaches training people of influence in your country how to raise the leadership level and to influence country, their organizations, their families. </a:t>
            </a:r>
          </a:p>
          <a:p>
            <a:r>
              <a:rPr lang="en-US" sz="1100" baseline="0" dirty="0"/>
              <a:t>We trained leaders in all the major streams of influence: in government and city legislators, in business, in education, in health-care, in social services.</a:t>
            </a:r>
          </a:p>
          <a:p>
            <a:endParaRPr lang="en-US" sz="1100" baseline="0" dirty="0"/>
          </a:p>
          <a:p>
            <a:r>
              <a:rPr lang="en-US" sz="1200" b="0" i="0" u="none" strike="noStrike" kern="1200" dirty="0">
                <a:solidFill>
                  <a:schemeClr val="tx1"/>
                </a:solidFill>
                <a:effectLst/>
                <a:latin typeface="Times New Roman" pitchFamily="18" charset="0"/>
                <a:ea typeface="+mn-ea"/>
                <a:cs typeface="+mn-cs"/>
              </a:rPr>
              <a:t>But as I came to lead transformation for the nation, Costa Rica</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transformed me as well. In one of the days, we did social service at a</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special place that works with children coming from very difficult</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social backgrounds, whose parents are involved with drugs/alcoholism,</a:t>
            </a:r>
            <a:br>
              <a:rPr lang="en-US" sz="1100" dirty="0"/>
            </a:br>
            <a:r>
              <a:rPr lang="en-US" sz="1200" b="0" i="0" u="none" strike="noStrike" kern="1200" dirty="0">
                <a:solidFill>
                  <a:schemeClr val="tx1"/>
                </a:solidFill>
                <a:effectLst/>
                <a:latin typeface="Times New Roman" pitchFamily="18" charset="0"/>
                <a:ea typeface="+mn-ea"/>
                <a:cs typeface="+mn-cs"/>
              </a:rPr>
              <a:t>and/or are in jail. These kids have been dealt a very poor start in</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life, but they are teaching me something else.</a:t>
            </a:r>
            <a:endParaRPr lang="en-US" sz="1100" dirty="0"/>
          </a:p>
          <a:p>
            <a:endParaRPr lang="en-US" altLang="en-US" sz="1100" dirty="0"/>
          </a:p>
          <a:p>
            <a:r>
              <a:rPr lang="en-US" sz="1200" b="0" i="0" u="none" strike="noStrike" kern="1200" dirty="0">
                <a:solidFill>
                  <a:schemeClr val="tx1"/>
                </a:solidFill>
                <a:effectLst/>
                <a:latin typeface="Times New Roman" pitchFamily="18" charset="0"/>
                <a:ea typeface="+mn-ea"/>
                <a:cs typeface="+mn-cs"/>
              </a:rPr>
              <a:t>Meet Santiago, the boy on my shoulders. The kids were calling him</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Santi. As Santi latched on me, I could tell that he was deprived of</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love at home. Somebody in our group gave Santi one granola bar.</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Spontaneously and without any encouragement from others, Santi shared</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his bar with his siblings at the day care. I was very surprised about</a:t>
            </a:r>
            <a:br>
              <a:rPr lang="en-US" sz="1100" dirty="0"/>
            </a:br>
            <a:r>
              <a:rPr lang="en-US" sz="1200" b="0" i="0" u="none" strike="noStrike" kern="1200" dirty="0">
                <a:solidFill>
                  <a:schemeClr val="tx1"/>
                </a:solidFill>
                <a:effectLst/>
                <a:latin typeface="Times New Roman" pitchFamily="18" charset="0"/>
                <a:ea typeface="+mn-ea"/>
                <a:cs typeface="+mn-cs"/>
              </a:rPr>
              <a:t>his gesture. My children in the US have plenty of everything,</a:t>
            </a:r>
            <a:br>
              <a:rPr lang="en-US" sz="1100" dirty="0"/>
            </a:br>
            <a:r>
              <a:rPr lang="en-US" sz="1200" b="0" i="0" u="none" strike="noStrike" kern="1200" dirty="0">
                <a:solidFill>
                  <a:schemeClr val="tx1"/>
                </a:solidFill>
                <a:effectLst/>
                <a:latin typeface="Times New Roman" pitchFamily="18" charset="0"/>
                <a:ea typeface="+mn-ea"/>
                <a:cs typeface="+mn-cs"/>
              </a:rPr>
              <a:t>including several sweets every day. They are good children, but they</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do not share spontaneously, unless we encourage them to do so. And</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here it was Santi, sharing joyfully the only sweet bar that he</a:t>
            </a:r>
            <a:r>
              <a:rPr lang="en-US" sz="1100" b="0" i="0" u="none" strike="noStrike" kern="120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probably received that week.</a:t>
            </a:r>
            <a:br>
              <a:rPr lang="en-US" sz="1100" dirty="0"/>
            </a:br>
            <a:br>
              <a:rPr lang="en-US" sz="1100" dirty="0"/>
            </a:br>
            <a:r>
              <a:rPr lang="en-US" sz="1200" b="0" i="0" u="none" strike="noStrike" kern="1200" dirty="0">
                <a:solidFill>
                  <a:schemeClr val="tx1"/>
                </a:solidFill>
                <a:effectLst/>
                <a:latin typeface="Times New Roman" pitchFamily="18" charset="0"/>
                <a:ea typeface="+mn-ea"/>
                <a:cs typeface="+mn-cs"/>
              </a:rPr>
              <a:t>I learned from Santi that we are happier when we give than when we receive. Are you a river or a reservoir? Do you let flow through you what you receive unto others? I want to be a river, not a reservoir. I want to pass</a:t>
            </a:r>
            <a:br>
              <a:rPr lang="en-US" sz="1100" dirty="0"/>
            </a:br>
            <a:r>
              <a:rPr lang="en-US" sz="1200" b="0" i="0" u="none" strike="noStrike" kern="1200" dirty="0">
                <a:solidFill>
                  <a:schemeClr val="tx1"/>
                </a:solidFill>
                <a:effectLst/>
                <a:latin typeface="Times New Roman" pitchFamily="18" charset="0"/>
                <a:ea typeface="+mn-ea"/>
                <a:cs typeface="+mn-cs"/>
              </a:rPr>
              <a:t>onto others in my team what I am learning and growing into. This Sunday I am flying to the top leadership conference in the world, and I get to learn from the #1 leadership guru in the world, John Maxwell, the #1 NYT Best-selling author on leadership who who wrote more on the topic than the next 5 top experts combined. I am looking forward to sharing with you live from the conference what I am learning, so you can grow as well.</a:t>
            </a:r>
            <a:endParaRPr lang="en-US" altLang="en-US" sz="1100" dirty="0"/>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33</a:t>
            </a:fld>
            <a:endParaRPr lang="en-US" altLang="en-US" sz="1200"/>
          </a:p>
        </p:txBody>
      </p:sp>
    </p:spTree>
    <p:extLst>
      <p:ext uri="{BB962C8B-B14F-4D97-AF65-F5344CB8AC3E}">
        <p14:creationId xmlns:p14="http://schemas.microsoft.com/office/powerpoint/2010/main" val="1097220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ASK: </a:t>
            </a:r>
            <a:r>
              <a:rPr lang="en-US" b="1" baseline="0" dirty="0"/>
              <a:t> how are we doing with time? How much time do I still have left?</a:t>
            </a:r>
          </a:p>
          <a:p>
            <a:r>
              <a:rPr lang="en-US" baseline="0" dirty="0"/>
              <a:t>When they say 20 minutes, make a joke and say the TA just gave me another 40 minutes to talk. </a:t>
            </a:r>
          </a:p>
          <a:p>
            <a:endParaRPr lang="en-US" baseline="0" dirty="0"/>
          </a:p>
          <a:p>
            <a:r>
              <a:rPr lang="en-US" baseline="0" dirty="0"/>
              <a:t>I am coming now to the second part of my talk, on reflections and lessons that I learned during my career on refactoring. I wish that somebody told me these when I started. </a:t>
            </a:r>
          </a:p>
          <a:p>
            <a:endParaRPr lang="en-US" baseline="0" dirty="0"/>
          </a:p>
          <a:p>
            <a:r>
              <a:rPr lang="en-US" sz="1200" kern="1200" dirty="0">
                <a:solidFill>
                  <a:schemeClr val="tx1"/>
                </a:solidFill>
                <a:latin typeface="Times New Roman" pitchFamily="18" charset="0"/>
                <a:ea typeface="+mn-ea"/>
                <a:cs typeface="+mn-cs"/>
              </a:rPr>
              <a:t>In this part you will have unprecedented access to</a:t>
            </a:r>
          </a:p>
          <a:p>
            <a:r>
              <a:rPr lang="en-US" sz="1200" kern="1200" dirty="0">
                <a:solidFill>
                  <a:schemeClr val="tx1"/>
                </a:solidFill>
                <a:latin typeface="Times New Roman" pitchFamily="18" charset="0"/>
                <a:ea typeface="+mn-ea"/>
                <a:cs typeface="+mn-cs"/>
              </a:rPr>
              <a:t>behind-the-curtain information on how I do</a:t>
            </a:r>
            <a:r>
              <a:rPr lang="en-US" sz="1200" kern="1200" baseline="0" dirty="0">
                <a:solidFill>
                  <a:schemeClr val="tx1"/>
                </a:solidFill>
                <a:latin typeface="Times New Roman" pitchFamily="18" charset="0"/>
                <a:ea typeface="+mn-ea"/>
                <a:cs typeface="+mn-cs"/>
              </a:rPr>
              <a:t> research; </a:t>
            </a:r>
            <a:r>
              <a:rPr lang="en-US" sz="1200" kern="1200" dirty="0">
                <a:solidFill>
                  <a:schemeClr val="tx1"/>
                </a:solidFill>
                <a:latin typeface="Times New Roman" pitchFamily="18" charset="0"/>
                <a:ea typeface="+mn-ea"/>
                <a:cs typeface="+mn-cs"/>
              </a:rPr>
              <a:t>I have never shared this before with students. </a:t>
            </a:r>
          </a:p>
          <a:p>
            <a:r>
              <a:rPr lang="en-US" sz="1200" kern="1200" dirty="0">
                <a:solidFill>
                  <a:schemeClr val="tx1"/>
                </a:solidFill>
                <a:latin typeface="Times New Roman" pitchFamily="18" charset="0"/>
                <a:ea typeface="+mn-ea"/>
                <a:cs typeface="+mn-cs"/>
              </a:rPr>
              <a:t>I am</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So excited to add lots of value to you.</a:t>
            </a:r>
          </a:p>
          <a:p>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34</a:t>
            </a:fld>
            <a:endParaRPr lang="es-ES_tradnl"/>
          </a:p>
        </p:txBody>
      </p:sp>
    </p:spTree>
    <p:extLst>
      <p:ext uri="{BB962C8B-B14F-4D97-AF65-F5344CB8AC3E}">
        <p14:creationId xmlns:p14="http://schemas.microsoft.com/office/powerpoint/2010/main" val="1108786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GESTURE: stand in the middle and point to part of the screen that I talk about.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Many times, people</a:t>
            </a:r>
            <a:r>
              <a:rPr lang="en-US" sz="1200" b="1" kern="1200" baseline="0" dirty="0">
                <a:solidFill>
                  <a:schemeClr val="tx1"/>
                </a:solidFill>
                <a:effectLst/>
                <a:latin typeface="Times New Roman" pitchFamily="18" charset="0"/>
                <a:ea typeface="+mn-ea"/>
                <a:cs typeface="+mn-cs"/>
              </a:rPr>
              <a:t> might tell you that you need to be good at everything: The truth is that you do not need to be an expert on everything, you need to know a little about everything (so that you can see </a:t>
            </a:r>
            <a:r>
              <a:rPr lang="en-US" sz="1200" b="1" kern="1200" baseline="0" dirty="0" err="1">
                <a:solidFill>
                  <a:schemeClr val="tx1"/>
                </a:solidFill>
                <a:effectLst/>
                <a:latin typeface="Times New Roman" pitchFamily="18" charset="0"/>
                <a:ea typeface="+mn-ea"/>
                <a:cs typeface="+mn-cs"/>
              </a:rPr>
              <a:t>conections</a:t>
            </a:r>
            <a:r>
              <a:rPr lang="en-US" sz="1200" b="1" kern="1200" baseline="0" dirty="0">
                <a:solidFill>
                  <a:schemeClr val="tx1"/>
                </a:solidFill>
                <a:effectLst/>
                <a:latin typeface="Times New Roman" pitchFamily="18" charset="0"/>
                <a:ea typeface="+mn-ea"/>
                <a:cs typeface="+mn-cs"/>
              </a:rPr>
              <a:t>) but focus on the area that you are excited about. Spend most of your time and energy in that area, do not attempt to be good at everything, because then you will not be good at anything.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This</a:t>
            </a:r>
            <a:r>
              <a:rPr lang="en-US" sz="1200" b="1" kern="1200" baseline="0" dirty="0">
                <a:solidFill>
                  <a:schemeClr val="tx1"/>
                </a:solidFill>
                <a:effectLst/>
                <a:latin typeface="Times New Roman" pitchFamily="18" charset="0"/>
                <a:ea typeface="+mn-ea"/>
                <a:cs typeface="+mn-cs"/>
              </a:rPr>
              <a:t> is my personal story of working on refactoring.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a:t>
            </a:r>
            <a:r>
              <a:rPr lang="en-US" sz="1200" b="1" kern="1200" dirty="0">
                <a:solidFill>
                  <a:schemeClr val="tx1"/>
                </a:solidFill>
                <a:effectLst/>
                <a:latin typeface="Times New Roman" pitchFamily="18" charset="0"/>
                <a:ea typeface="+mn-ea"/>
                <a:cs typeface="+mn-cs"/>
              </a:rPr>
              <a:t>During</a:t>
            </a:r>
            <a:r>
              <a:rPr lang="en-US" sz="1200" b="1" kern="1200" baseline="0" dirty="0">
                <a:solidFill>
                  <a:schemeClr val="tx1"/>
                </a:solidFill>
                <a:effectLst/>
                <a:latin typeface="Times New Roman" pitchFamily="18" charset="0"/>
                <a:ea typeface="+mn-ea"/>
                <a:cs typeface="+mn-cs"/>
              </a:rPr>
              <a:t> my 5 years of PhD </a:t>
            </a:r>
            <a:r>
              <a:rPr lang="en-US" sz="1200" b="1" kern="1200" dirty="0">
                <a:solidFill>
                  <a:schemeClr val="tx1"/>
                </a:solidFill>
                <a:effectLst/>
                <a:latin typeface="Times New Roman" pitchFamily="18" charset="0"/>
                <a:ea typeface="+mn-ea"/>
                <a:cs typeface="+mn-cs"/>
              </a:rPr>
              <a:t>I worked on</a:t>
            </a:r>
            <a:r>
              <a:rPr lang="en-US" sz="1200" b="1" kern="1200" baseline="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Upgrading</a:t>
            </a:r>
            <a:r>
              <a:rPr lang="en-US" sz="1200" kern="1200" dirty="0">
                <a:solidFill>
                  <a:schemeClr val="tx1"/>
                </a:solidFill>
                <a:effectLst/>
                <a:latin typeface="Times New Roman" pitchFamily="18" charset="0"/>
                <a:ea typeface="+mn-ea"/>
                <a:cs typeface="+mn-cs"/>
              </a:rPr>
              <a:t> library-based applications to use the latest API of their libraries,</a:t>
            </a:r>
            <a:r>
              <a:rPr lang="en-US" sz="1200" kern="1200" baseline="0" dirty="0">
                <a:solidFill>
                  <a:schemeClr val="tx1"/>
                </a:solidFill>
                <a:effectLst/>
                <a:latin typeface="Times New Roman" pitchFamily="18" charset="0"/>
                <a:ea typeface="+mn-ea"/>
                <a:cs typeface="+mn-cs"/>
              </a:rPr>
              <a:t> even when these APIs were refactored. </a:t>
            </a:r>
            <a:r>
              <a:rPr lang="en-US" sz="1200" b="1" kern="1200" baseline="0" dirty="0">
                <a:solidFill>
                  <a:schemeClr val="tx1"/>
                </a:solidFill>
                <a:effectLst/>
                <a:latin typeface="Times New Roman" pitchFamily="18" charset="0"/>
                <a:ea typeface="+mn-ea"/>
                <a:cs typeface="+mn-cs"/>
              </a:rPr>
              <a:t>In this stage I learned about static program analysis and learned the Eclipse refactoring engine so well that I became a contributor to Eclipse.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Just as I was finishing my PhD in 2007, the world of computing was completely shaken up when Intel stopped producing single processor systems, and went into multicore.</a:t>
            </a:r>
          </a:p>
          <a:p>
            <a:r>
              <a:rPr lang="en-US" sz="1200" b="1" kern="1200" dirty="0">
                <a:solidFill>
                  <a:schemeClr val="tx1"/>
                </a:solidFill>
                <a:effectLst/>
                <a:latin typeface="Times New Roman" pitchFamily="18" charset="0"/>
                <a:ea typeface="+mn-ea"/>
                <a:cs typeface="+mn-cs"/>
              </a:rPr>
              <a:t>So my interest shifted towards refactoring </a:t>
            </a:r>
            <a:r>
              <a:rPr lang="en-US" sz="1200" kern="1200" dirty="0">
                <a:solidFill>
                  <a:schemeClr val="tx1"/>
                </a:solidFill>
                <a:effectLst/>
                <a:latin typeface="Times New Roman" pitchFamily="18" charset="0"/>
                <a:ea typeface="+mn-ea"/>
                <a:cs typeface="+mn-cs"/>
              </a:rPr>
              <a:t>existing sequential programs to make them run in parallel,</a:t>
            </a:r>
            <a:r>
              <a:rPr lang="en-US" sz="1200" kern="1200" baseline="0" dirty="0">
                <a:solidFill>
                  <a:schemeClr val="tx1"/>
                </a:solidFill>
                <a:effectLst/>
                <a:latin typeface="Times New Roman" pitchFamily="18" charset="0"/>
                <a:ea typeface="+mn-ea"/>
                <a:cs typeface="+mn-cs"/>
              </a:rPr>
              <a:t> make programs thread-safe</a:t>
            </a:r>
            <a:r>
              <a:rPr lang="en-US" sz="1200" kern="1200" dirty="0">
                <a:solidFill>
                  <a:schemeClr val="tx1"/>
                </a:solidFill>
                <a:effectLst/>
                <a:latin typeface="Times New Roman" pitchFamily="18" charset="0"/>
                <a:ea typeface="+mn-ea"/>
                <a:cs typeface="+mn-cs"/>
              </a:rPr>
              <a:t>,</a:t>
            </a:r>
            <a:r>
              <a:rPr lang="en-US" sz="1200" kern="1200" baseline="0" dirty="0">
                <a:solidFill>
                  <a:schemeClr val="tx1"/>
                </a:solidFill>
                <a:effectLst/>
                <a:latin typeface="Times New Roman" pitchFamily="18" charset="0"/>
                <a:ea typeface="+mn-ea"/>
                <a:cs typeface="+mn-cs"/>
              </a:rPr>
              <a:t> and </a:t>
            </a:r>
            <a:r>
              <a:rPr lang="en-US" sz="1200" kern="1200" baseline="0" dirty="0" err="1">
                <a:solidFill>
                  <a:schemeClr val="tx1"/>
                </a:solidFill>
                <a:effectLst/>
                <a:latin typeface="Times New Roman" pitchFamily="18" charset="0"/>
                <a:ea typeface="+mn-ea"/>
                <a:cs typeface="+mn-cs"/>
              </a:rPr>
              <a:t>refactorings</a:t>
            </a:r>
            <a:r>
              <a:rPr lang="en-US" sz="1200" kern="1200" baseline="0" dirty="0">
                <a:solidFill>
                  <a:schemeClr val="tx1"/>
                </a:solidFill>
                <a:effectLst/>
                <a:latin typeface="Times New Roman" pitchFamily="18" charset="0"/>
                <a:ea typeface="+mn-ea"/>
                <a:cs typeface="+mn-cs"/>
              </a:rPr>
              <a:t> to improve the scalability of already parallel programs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This new world forced me into much deeper program analysis than I have done before.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But just about when I started to get comfortable with parallelism, the world changed again. People stopped buying laptops and everyone was on mobile devices. So I took what I learned from the parallelism domain, and adapted it to the new challenges of working with event—driven apps.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Key lesson that I learned: many times I ventured  beyond refactoring into other areas (like HCI or Compilers) that were weakness for me. I kept failing over and over until I learned to partner with others who were strong in the areas I was weak.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I decided to stay and work  in my strength zone: </a:t>
            </a:r>
            <a:r>
              <a:rPr lang="en-US" sz="1200" b="1" kern="1200" dirty="0">
                <a:solidFill>
                  <a:schemeClr val="tx1"/>
                </a:solidFill>
                <a:effectLst/>
                <a:latin typeface="Times New Roman" pitchFamily="18" charset="0"/>
                <a:ea typeface="+mn-ea"/>
                <a:cs typeface="+mn-cs"/>
              </a:rPr>
              <a:t>principles for refactoring programs between significantly different programming models</a:t>
            </a:r>
            <a:r>
              <a:rPr lang="en-US" sz="1200" kern="1200" dirty="0">
                <a:solidFill>
                  <a:schemeClr val="tx1"/>
                </a:solidFill>
                <a:effectLst/>
                <a:latin typeface="Times New Roman" pitchFamily="18" charset="0"/>
                <a:ea typeface="+mn-ea"/>
                <a:cs typeface="+mn-cs"/>
              </a:rPr>
              <a:t>, both in terms of the control-flow (from</a:t>
            </a:r>
            <a:r>
              <a:rPr lang="en-US" sz="1200" kern="1200" baseline="0" dirty="0">
                <a:solidFill>
                  <a:schemeClr val="tx1"/>
                </a:solidFill>
                <a:effectLst/>
                <a:latin typeface="Times New Roman" pitchFamily="18" charset="0"/>
                <a:ea typeface="+mn-ea"/>
                <a:cs typeface="+mn-cs"/>
              </a:rPr>
              <a:t> synchronous to </a:t>
            </a:r>
            <a:r>
              <a:rPr lang="en-US" sz="1200" kern="1200" dirty="0">
                <a:solidFill>
                  <a:schemeClr val="tx1"/>
                </a:solidFill>
                <a:effectLst/>
                <a:latin typeface="Times New Roman" pitchFamily="18" charset="0"/>
                <a:ea typeface="+mn-ea"/>
                <a:cs typeface="+mn-cs"/>
              </a:rPr>
              <a:t>callback-based, from sequential to parallel)</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and program state (from </a:t>
            </a:r>
            <a:r>
              <a:rPr lang="en-US" sz="1200" kern="1200" dirty="0" err="1">
                <a:solidFill>
                  <a:schemeClr val="tx1"/>
                </a:solidFill>
                <a:effectLst/>
                <a:latin typeface="Times New Roman" pitchFamily="18" charset="0"/>
                <a:ea typeface="+mn-ea"/>
                <a:cs typeface="+mn-cs"/>
              </a:rPr>
              <a:t>stateful</a:t>
            </a:r>
            <a:r>
              <a:rPr lang="en-US" sz="1200" kern="1200" dirty="0">
                <a:solidFill>
                  <a:schemeClr val="tx1"/>
                </a:solidFill>
                <a:effectLst/>
                <a:latin typeface="Times New Roman" pitchFamily="18" charset="0"/>
                <a:ea typeface="+mn-ea"/>
                <a:cs typeface="+mn-cs"/>
              </a:rPr>
              <a:t> to stateless execution, and</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from shared- to distributed- memory style of communication) </a:t>
            </a:r>
            <a:endParaRPr lang="en-US" dirty="0"/>
          </a:p>
          <a:p>
            <a:endParaRPr lang="en-US" sz="1200" b="1" kern="1200" baseline="0" dirty="0">
              <a:solidFill>
                <a:schemeClr val="tx1"/>
              </a:solidFill>
              <a:effectLst/>
              <a:latin typeface="Times New Roman" pitchFamily="18" charset="0"/>
              <a:ea typeface="+mn-ea"/>
              <a:cs typeface="+mn-cs"/>
            </a:endParaRPr>
          </a:p>
          <a:p>
            <a:r>
              <a:rPr lang="en-US" sz="1200" b="1" kern="1200" baseline="0" dirty="0">
                <a:solidFill>
                  <a:schemeClr val="tx1"/>
                </a:solidFill>
                <a:effectLst/>
                <a:latin typeface="Times New Roman" pitchFamily="18" charset="0"/>
                <a:ea typeface="+mn-ea"/>
                <a:cs typeface="+mn-cs"/>
              </a:rPr>
              <a:t>But at the same time I keep an eye open on big changes in the field of computing, and I am reinventing myself every 5 years. This way I remain fresh and keep learning while I stay in my strength zone</a:t>
            </a:r>
          </a:p>
          <a:p>
            <a:pPr marL="171450" indent="-171450">
              <a:buFontTx/>
              <a:buChar char="-"/>
            </a:pPr>
            <a:endParaRPr lang="en-US" sz="1200" b="0" kern="1200" baseline="0" dirty="0">
              <a:solidFill>
                <a:schemeClr val="tx1"/>
              </a:solidFill>
              <a:effectLst/>
              <a:latin typeface="Times New Roman" pitchFamily="18" charset="0"/>
              <a:ea typeface="+mn-ea"/>
              <a:cs typeface="+mn-cs"/>
            </a:endParaRPr>
          </a:p>
          <a:p>
            <a:endParaRPr lang="en-US" sz="1200" b="0" kern="1200" dirty="0">
              <a:solidFill>
                <a:schemeClr val="tx1"/>
              </a:solidFill>
              <a:effectLst/>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35</a:t>
            </a:fld>
            <a:endParaRPr lang="es-ES_tradnl"/>
          </a:p>
        </p:txBody>
      </p:sp>
    </p:spTree>
    <p:extLst>
      <p:ext uri="{BB962C8B-B14F-4D97-AF65-F5344CB8AC3E}">
        <p14:creationId xmlns:p14="http://schemas.microsoft.com/office/powerpoint/2010/main" val="16494833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mn-cs"/>
              </a:rPr>
              <a:t>Identify your</a:t>
            </a:r>
            <a:r>
              <a:rPr lang="en-US" sz="1200" kern="1200" baseline="0" dirty="0">
                <a:solidFill>
                  <a:schemeClr val="tx1"/>
                </a:solidFill>
                <a:latin typeface="Times New Roman" pitchFamily="18" charset="0"/>
                <a:ea typeface="+mn-ea"/>
                <a:cs typeface="+mn-cs"/>
              </a:rPr>
              <a:t> Dream</a:t>
            </a:r>
            <a:r>
              <a:rPr lang="en-US" sz="1200" kern="1200" dirty="0">
                <a:solidFill>
                  <a:schemeClr val="tx1"/>
                </a:solidFill>
                <a:latin typeface="Times New Roman" pitchFamily="18" charset="0"/>
                <a:ea typeface="+mn-ea"/>
                <a:cs typeface="+mn-cs"/>
              </a:rPr>
              <a:t>. </a:t>
            </a:r>
          </a:p>
          <a:p>
            <a:r>
              <a:rPr lang="en-US" sz="1200" kern="1200" baseline="0" dirty="0">
                <a:solidFill>
                  <a:schemeClr val="tx1"/>
                </a:solidFill>
                <a:latin typeface="Times New Roman" pitchFamily="18" charset="0"/>
                <a:ea typeface="+mn-ea"/>
                <a:cs typeface="+mn-cs"/>
              </a:rPr>
              <a:t>What do you want. What do you really, really want? </a:t>
            </a:r>
          </a:p>
          <a:p>
            <a:r>
              <a:rPr lang="en-US" sz="1200" kern="1200" baseline="0" dirty="0">
                <a:solidFill>
                  <a:schemeClr val="tx1"/>
                </a:solidFill>
                <a:latin typeface="Times New Roman" pitchFamily="18" charset="0"/>
                <a:ea typeface="+mn-ea"/>
                <a:cs typeface="+mn-cs"/>
              </a:rPr>
              <a:t>Do you want to publish papers? Do you want to have lots of citations?</a:t>
            </a:r>
          </a:p>
          <a:p>
            <a:r>
              <a:rPr lang="en-US" sz="1200" kern="1200" baseline="0" dirty="0">
                <a:solidFill>
                  <a:schemeClr val="tx1"/>
                </a:solidFill>
                <a:latin typeface="Times New Roman" pitchFamily="18" charset="0"/>
                <a:ea typeface="+mn-ea"/>
                <a:cs typeface="+mn-cs"/>
              </a:rPr>
              <a:t>My dream for me is </a:t>
            </a:r>
            <a:r>
              <a:rPr lang="en-US" sz="1200" b="1" kern="1200" dirty="0">
                <a:solidFill>
                  <a:schemeClr val="tx1"/>
                </a:solidFill>
                <a:latin typeface="Times New Roman" pitchFamily="18" charset="0"/>
                <a:ea typeface="+mn-ea"/>
                <a:cs typeface="+mn-cs"/>
              </a:rPr>
              <a:t>making a practical</a:t>
            </a:r>
            <a:r>
              <a:rPr lang="en-US" sz="1200" b="1" kern="1200" baseline="0" dirty="0">
                <a:solidFill>
                  <a:schemeClr val="tx1"/>
                </a:solidFill>
                <a:latin typeface="Times New Roman" pitchFamily="18" charset="0"/>
                <a:ea typeface="+mn-ea"/>
                <a:cs typeface="+mn-cs"/>
              </a:rPr>
              <a:t> </a:t>
            </a:r>
            <a:r>
              <a:rPr lang="en-US" sz="1200" b="1" kern="1200" dirty="0">
                <a:solidFill>
                  <a:schemeClr val="tx1"/>
                </a:solidFill>
                <a:latin typeface="Times New Roman" pitchFamily="18" charset="0"/>
                <a:ea typeface="+mn-ea"/>
                <a:cs typeface="+mn-cs"/>
              </a:rPr>
              <a:t>difference in the life of real software developers.</a:t>
            </a:r>
            <a:r>
              <a:rPr lang="en-US" sz="1200" b="1" kern="1200" baseline="0" dirty="0">
                <a:solidFill>
                  <a:schemeClr val="tx1"/>
                </a:solidFill>
                <a:latin typeface="Times New Roman" pitchFamily="18" charset="0"/>
                <a:ea typeface="+mn-ea"/>
                <a:cs typeface="+mn-cs"/>
              </a:rPr>
              <a:t> </a:t>
            </a:r>
          </a:p>
          <a:p>
            <a:endParaRPr lang="en-US" b="1" baseline="0" dirty="0"/>
          </a:p>
          <a:p>
            <a:r>
              <a:rPr lang="en-US" b="1" baseline="0" dirty="0"/>
              <a:t>CLICK</a:t>
            </a:r>
          </a:p>
          <a:p>
            <a:r>
              <a:rPr lang="en-US" baseline="0" dirty="0"/>
              <a:t>For example, several of our refactoring tools ship with the official release of IDEs such as Microsoft Visual Studio (CORRECTOR, the tool which fixes </a:t>
            </a:r>
            <a:r>
              <a:rPr lang="en-US" baseline="0" dirty="0" err="1"/>
              <a:t>async</a:t>
            </a:r>
            <a:r>
              <a:rPr lang="en-US" baseline="0" dirty="0"/>
              <a:t> errors), NetBeans, and, Eclipse. </a:t>
            </a:r>
          </a:p>
          <a:p>
            <a:r>
              <a:rPr lang="en-US" baseline="0" dirty="0"/>
              <a:t>CLICK</a:t>
            </a:r>
          </a:p>
          <a:p>
            <a:r>
              <a:rPr lang="en-US" baseline="0" dirty="0"/>
              <a:t>Using our tools, we generated hundreds of change patches that were accepted in famous open source projects such as Apache foundation</a:t>
            </a: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0" indent="0">
              <a:buFontTx/>
              <a:buNone/>
            </a:pPr>
            <a:r>
              <a:rPr lang="en-US" sz="1200" b="0" i="0" u="none" strike="noStrike" kern="1200" baseline="0" dirty="0">
                <a:solidFill>
                  <a:schemeClr val="tx1"/>
                </a:solidFill>
                <a:latin typeface="Times New Roman" pitchFamily="18" charset="0"/>
                <a:ea typeface="+mn-ea"/>
                <a:cs typeface="+mn-cs"/>
              </a:rPr>
              <a:t>Several years ago I developed the world’s first open-source refactoring engine for Java</a:t>
            </a:r>
          </a:p>
          <a:p>
            <a:pPr marL="0" indent="0">
              <a:buFontTx/>
              <a:buNone/>
            </a:pPr>
            <a:endParaRPr lang="en-US" sz="1200" b="0" i="0" u="none" strike="noStrike" kern="1200" baseline="0" dirty="0">
              <a:solidFill>
                <a:schemeClr val="tx1"/>
              </a:solidFill>
              <a:latin typeface="Times New Roman" pitchFamily="18" charset="0"/>
              <a:ea typeface="+mn-ea"/>
              <a:cs typeface="+mn-cs"/>
            </a:endParaRP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0" indent="0">
              <a:buFontTx/>
              <a:buNone/>
            </a:pPr>
            <a:r>
              <a:rPr lang="en-US" sz="1200" b="1" i="0" u="none" strike="noStrike" kern="1200" baseline="0" dirty="0">
                <a:solidFill>
                  <a:schemeClr val="tx1"/>
                </a:solidFill>
                <a:latin typeface="Times New Roman" pitchFamily="18" charset="0"/>
                <a:ea typeface="+mn-ea"/>
                <a:cs typeface="+mn-cs"/>
              </a:rPr>
              <a:t>The work on inferring API-level </a:t>
            </a:r>
            <a:r>
              <a:rPr lang="en-US" sz="1200" b="1" i="0" u="none" strike="noStrike" kern="1200" baseline="0" dirty="0" err="1">
                <a:solidFill>
                  <a:schemeClr val="tx1"/>
                </a:solidFill>
                <a:latin typeface="Times New Roman" pitchFamily="18" charset="0"/>
                <a:ea typeface="+mn-ea"/>
                <a:cs typeface="+mn-cs"/>
              </a:rPr>
              <a:t>refactorings</a:t>
            </a:r>
            <a:r>
              <a:rPr lang="en-US" sz="1200" b="1" i="0" u="none" strike="noStrike" kern="1200" baseline="0" dirty="0">
                <a:solidFill>
                  <a:schemeClr val="tx1"/>
                </a:solidFill>
                <a:latin typeface="Times New Roman" pitchFamily="18" charset="0"/>
                <a:ea typeface="+mn-ea"/>
                <a:cs typeface="+mn-cs"/>
              </a:rPr>
              <a:t> is used at Google, IBM, and dozens of labs</a:t>
            </a:r>
          </a:p>
          <a:p>
            <a:pPr marL="0" indent="0">
              <a:buFontTx/>
              <a:buNone/>
            </a:pPr>
            <a:r>
              <a:rPr lang="en-US" sz="1200" b="1" i="0" u="none" strike="noStrike" kern="1200" baseline="0" dirty="0">
                <a:solidFill>
                  <a:schemeClr val="tx1"/>
                </a:solidFill>
                <a:latin typeface="Times New Roman" pitchFamily="18" charset="0"/>
                <a:ea typeface="+mn-ea"/>
                <a:cs typeface="+mn-cs"/>
              </a:rPr>
              <a:t>CLICK </a:t>
            </a:r>
          </a:p>
          <a:p>
            <a:pPr marL="0" indent="0">
              <a:buFontTx/>
              <a:buNone/>
            </a:pPr>
            <a:r>
              <a:rPr lang="en-US" sz="1200" b="0" i="0" u="none" strike="noStrike" kern="1200" baseline="0" dirty="0">
                <a:solidFill>
                  <a:schemeClr val="tx1"/>
                </a:solidFill>
                <a:latin typeface="Times New Roman" pitchFamily="18" charset="0"/>
                <a:ea typeface="+mn-ea"/>
                <a:cs typeface="+mn-cs"/>
              </a:rPr>
              <a:t>Some of our testing work has been integrated in the testing infrastructure of the NETBEANS IDE at Oracle</a:t>
            </a: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moreover, the formative studies that we conducted to reveal misuse, underuse, and abuse of parallel constructs has already shaped APIs in Java and .NET official concurrency libraries</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Some of the educational resources that we developed, have already received hundreds of thousands of visitors</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CLICK</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sz="1200" b="0" i="0" u="none" strike="noStrike" kern="1200" baseline="0" dirty="0">
              <a:solidFill>
                <a:schemeClr val="tx1"/>
              </a:solidFill>
              <a:latin typeface="Times New Roman" pitchFamily="18" charset="0"/>
              <a:ea typeface="+mn-ea"/>
              <a:cs typeface="+mn-cs"/>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I am not telling you all this to impress you, but to impress upon you that it takes a mindset and dedication to identify what’s your dream and to pursue it. None of these adoption in industry have happened by chance, by publishing papers and then hoping that one day somebody in industry finds them. I was proactively pursuing industrial collaborations.</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You might think that sometimes publishing papers competes with your main purpose. I am learning how to make academic papers serve my main purpose by going the extra mile to move research into practice.</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Stop here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Sometimes purpose and profits compete. Profits serve purpose – they don</a:t>
            </a:r>
            <a:r>
              <a:rPr lang="uk-UA" b="1" baseline="0" dirty="0"/>
              <a:t>’</a:t>
            </a:r>
            <a:r>
              <a:rPr lang="en-US" b="1" baseline="0" dirty="0"/>
              <a:t>t compete with it.</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“We try never to forget that medicine is for people. It is not for profits. The profits follow and if we have remember that, they have never failed to appear” George </a:t>
            </a:r>
            <a:r>
              <a:rPr lang="en-US" b="1" baseline="0" dirty="0" err="1"/>
              <a:t>Merk</a:t>
            </a:r>
            <a:endParaRPr lang="en-US" b="1" baseline="0" dirty="0"/>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36</a:t>
            </a:fld>
            <a:endParaRPr lang="es-ES_tradnl"/>
          </a:p>
        </p:txBody>
      </p:sp>
    </p:spTree>
    <p:extLst>
      <p:ext uri="{BB962C8B-B14F-4D97-AF65-F5344CB8AC3E}">
        <p14:creationId xmlns:p14="http://schemas.microsoft.com/office/powerpoint/2010/main" val="1900299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solidFill>
                  <a:srgbClr val="CD0000"/>
                </a:solidFill>
              </a:rPr>
              <a:t>I value close interactions with industry. But these interactions don’t happen by chance, we have to intentionally look for industry partners.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solidFill>
                <a:srgbClr val="CD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rgbClr val="CD0000"/>
                </a:solidFill>
              </a:rPr>
              <a:t>Story1: In 2012, The Workshop on Refactoring Tools was held in Zurich Switzerland.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rgbClr val="CD0000"/>
                </a:solidFill>
              </a:rPr>
              <a:t>&lt;CLICK&gt; I arrived a day early and I went to IBM in Zurich and met with the developers for the Eclipse refactoring engine. I spoke with them about </a:t>
            </a:r>
            <a:r>
              <a:rPr lang="en-US" b="0" baseline="0" dirty="0" err="1">
                <a:solidFill>
                  <a:srgbClr val="CD0000"/>
                </a:solidFill>
              </a:rPr>
              <a:t>refactorings</a:t>
            </a:r>
            <a:r>
              <a:rPr lang="en-US" b="0" baseline="0" dirty="0">
                <a:solidFill>
                  <a:srgbClr val="CD0000"/>
                </a:solidFill>
              </a:rPr>
              <a:t> for the upcoming lambda expressions in Java 8. They told me that Eclipse compiler will not support lambda expressions for another year. I was disappointed but this did not stop me from looking for other partners. The next day at the refactoring workshop I met with the developers of the refactoring engine for &lt;CLICK&gt; NetBeans IDE from Oracle. They told me that the </a:t>
            </a:r>
            <a:r>
              <a:rPr lang="en-US" b="0" baseline="0" dirty="0" err="1">
                <a:solidFill>
                  <a:srgbClr val="CD0000"/>
                </a:solidFill>
              </a:rPr>
              <a:t>javac</a:t>
            </a:r>
            <a:r>
              <a:rPr lang="en-US" b="0" baseline="0" dirty="0">
                <a:solidFill>
                  <a:srgbClr val="CD0000"/>
                </a:solidFill>
              </a:rPr>
              <a:t> compiler infrastructure on which the NetBeans IDE was built, already supported the lambda expressions, so when I got home I hired two undergrads who worked on two &lt;CLICK&gt; </a:t>
            </a:r>
            <a:r>
              <a:rPr lang="en-US" b="0" baseline="0" dirty="0" err="1">
                <a:solidFill>
                  <a:srgbClr val="CD0000"/>
                </a:solidFill>
              </a:rPr>
              <a:t>refactorings</a:t>
            </a:r>
            <a:r>
              <a:rPr lang="en-US" b="0" baseline="0" dirty="0">
                <a:solidFill>
                  <a:srgbClr val="CD0000"/>
                </a:solidFill>
              </a:rPr>
              <a:t> targeting lambda expressions that we shipped with the official NetBeans IDE.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solidFill>
                  <a:srgbClr val="CD0000"/>
                </a:solidFill>
              </a:rPr>
              <a:t>The lesson of the story: you have to be flexible and work with another company, learn other tools.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baseline="0" dirty="0">
              <a:solidFill>
                <a:srgbClr val="CD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rgbClr val="CD0000"/>
                </a:solidFill>
              </a:rPr>
              <a:t>&lt;CLICK&gt; Story 2: I went to Google, to the Android Studio team to transfer the refactoring for asynchronous programming that I presented in the beginning of my talk. &lt;CLICK&gt; They liked this work, but they told me they are more excited about </a:t>
            </a:r>
            <a:r>
              <a:rPr lang="en-US" b="0" baseline="0" dirty="0" err="1"/>
              <a:t>refactorings</a:t>
            </a:r>
            <a:r>
              <a:rPr lang="en-US" b="0" baseline="0" dirty="0"/>
              <a:t> that improve security and privacy for Android apps. &lt;CLICK&gt; We started working together this year, and Google demo-</a:t>
            </a:r>
            <a:r>
              <a:rPr lang="en-US" b="0" baseline="0" dirty="0" err="1"/>
              <a:t>ed</a:t>
            </a:r>
            <a:r>
              <a:rPr lang="en-US" b="0" baseline="0" dirty="0"/>
              <a:t> a preliminary version of our refactoring at the Google I/O conference this year.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The lesson: Once you start working with an industrial partner, You need to be flexible with the scope of the work and be willing to learn a new technology. </a:t>
            </a: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37</a:t>
            </a:fld>
            <a:endParaRPr lang="es-ES_tradnl"/>
          </a:p>
        </p:txBody>
      </p:sp>
    </p:spTree>
    <p:extLst>
      <p:ext uri="{BB962C8B-B14F-4D97-AF65-F5344CB8AC3E}">
        <p14:creationId xmlns:p14="http://schemas.microsoft.com/office/powerpoint/2010/main" val="275274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ASK: how many people here have ever performed a refactoring?</a:t>
            </a:r>
          </a:p>
          <a:p>
            <a:endParaRPr lang="en-US" baseline="0" dirty="0"/>
          </a:p>
          <a:p>
            <a:r>
              <a:rPr lang="en-US" baseline="0" dirty="0"/>
              <a:t>I fell in Love with refactoring when I first read Martin’s fowler classic refactoring catalog in 2000, and I have been working on refactoring ever since.</a:t>
            </a:r>
          </a:p>
          <a:p>
            <a:endParaRPr lang="en-US" baseline="0" dirty="0"/>
          </a:p>
          <a:p>
            <a:r>
              <a:rPr lang="en-US" baseline="0" dirty="0"/>
              <a:t>Martin Fowler’s definition in the refactoring catalog.</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ASKagain</a:t>
            </a:r>
            <a:r>
              <a:rPr lang="en-US" baseline="0" dirty="0"/>
              <a:t>: with this </a:t>
            </a:r>
            <a:r>
              <a:rPr lang="en-US" baseline="0" dirty="0" err="1"/>
              <a:t>defition</a:t>
            </a:r>
            <a:r>
              <a:rPr lang="en-US" baseline="0" dirty="0"/>
              <a:t> of refactoring, how many people have ever renamed a function, or broke down a large complex function into smaller, simpler functions? How many people here have ever performed a refactoring?</a:t>
            </a:r>
          </a:p>
          <a:p>
            <a:endParaRPr lang="en-US" baseline="0" dirty="0"/>
          </a:p>
          <a:p>
            <a:r>
              <a:rPr lang="en-US" baseline="0" dirty="0"/>
              <a:t>A couple of other books that are big titles in industry and have influenced my path: Refactoring to Patterns and How to Work Effectively with Legacy Code.</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Refactoring is today a top-level menu in all modern IDEs. I was fortunate to write the world’s first open-source refactoring tool for Java back in 2000, and I released it as a plugin for </a:t>
            </a:r>
            <a:r>
              <a:rPr lang="en-US" baseline="0" dirty="0" err="1"/>
              <a:t>Jedit</a:t>
            </a:r>
            <a:r>
              <a:rPr lang="en-US" baseline="0" dirty="0"/>
              <a:t>. For one year I was competing head-to-head with </a:t>
            </a:r>
            <a:r>
              <a:rPr lang="en-US" baseline="0" dirty="0" err="1"/>
              <a:t>IntellijIDEA</a:t>
            </a:r>
            <a:r>
              <a:rPr lang="en-US" baseline="0" dirty="0"/>
              <a:t> commercial refactoring tool, but then they beat me as they were a company with a full team of people</a:t>
            </a:r>
            <a:r>
              <a:rPr lang="en-US" b="1" baseline="0" dirty="0"/>
              <a:t>. I learned an important lesson: you need a team of people if you want to accomplish something of significance.  </a:t>
            </a:r>
          </a:p>
          <a:p>
            <a:r>
              <a:rPr lang="en-US" baseline="0" dirty="0"/>
              <a:t>So I no longer ventured solo, but I joined the Eclipse refactoring team in 2004, when I started contributing to Eclipse IDE.</a:t>
            </a: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38</a:t>
            </a:fld>
            <a:endParaRPr lang="es-ES_tradnl"/>
          </a:p>
        </p:txBody>
      </p:sp>
    </p:spTree>
    <p:extLst>
      <p:ext uri="{BB962C8B-B14F-4D97-AF65-F5344CB8AC3E}">
        <p14:creationId xmlns:p14="http://schemas.microsoft.com/office/powerpoint/2010/main" val="1694089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 the academic side, refactoring research has also seen a tremendous growth, as seen in This graph. On the horizontal axis we have the timeline from 1993-2016, and the vertical we have the number of peer-reviewed published papers in each year.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Refactoring research started a</a:t>
            </a:r>
            <a:r>
              <a:rPr lang="en-US" baseline="0" dirty="0"/>
              <a:t> decade </a:t>
            </a:r>
            <a:r>
              <a:rPr lang="en-US" dirty="0"/>
              <a:t>before we</a:t>
            </a:r>
            <a:r>
              <a:rPr lang="en-US" baseline="0" dirty="0"/>
              <a:t> saw the huge success and adoption in industry.</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39</a:t>
            </a:fld>
            <a:endParaRPr lang="es-ES_tradnl"/>
          </a:p>
        </p:txBody>
      </p:sp>
    </p:spTree>
    <p:extLst>
      <p:ext uri="{BB962C8B-B14F-4D97-AF65-F5344CB8AC3E}">
        <p14:creationId xmlns:p14="http://schemas.microsoft.com/office/powerpoint/2010/main" val="1075966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I talk about the champions</a:t>
            </a:r>
            <a:r>
              <a:rPr lang="en-US" baseline="0" dirty="0"/>
              <a:t> or the pioneers of the field.</a:t>
            </a:r>
          </a:p>
          <a:p>
            <a:endParaRPr lang="en-US" dirty="0"/>
          </a:p>
          <a:p>
            <a:r>
              <a:rPr lang="en-US" dirty="0"/>
              <a:t>First published paper: in 1990: at University of Illinois: By </a:t>
            </a:r>
            <a:r>
              <a:rPr lang="en-US" dirty="0" err="1"/>
              <a:t>Opdyke</a:t>
            </a:r>
            <a:r>
              <a:rPr lang="en-US" dirty="0"/>
              <a:t> and Ralph</a:t>
            </a:r>
            <a:r>
              <a:rPr lang="en-US" baseline="0" dirty="0"/>
              <a:t> Johnson (my former PhD advisor, who most people would remember as one the 4 authors of Design Patterns). First paper</a:t>
            </a:r>
            <a:r>
              <a:rPr lang="en-US" dirty="0"/>
              <a:t> using refactoring to create</a:t>
            </a:r>
            <a:r>
              <a:rPr lang="en-US" baseline="0" dirty="0"/>
              <a:t> abstractions from existing applications and create frameworks from applications.</a:t>
            </a:r>
          </a:p>
          <a:p>
            <a:endParaRPr lang="en-US" baseline="0" dirty="0"/>
          </a:p>
          <a:p>
            <a:r>
              <a:rPr lang="en-US" baseline="0" dirty="0"/>
              <a:t>The birthplace of refactoring: was invented concurrently and independently at two universities:</a:t>
            </a:r>
          </a:p>
          <a:p>
            <a:r>
              <a:rPr lang="en-US" b="1" baseline="0" dirty="0"/>
              <a:t>- Bill Griswold and David </a:t>
            </a:r>
            <a:r>
              <a:rPr lang="en-US" b="1" baseline="0" dirty="0" err="1"/>
              <a:t>Notkin</a:t>
            </a:r>
            <a:r>
              <a:rPr lang="en-US" b="1" baseline="0" dirty="0"/>
              <a:t> at UW were looking at restructuring functional programs in Scheme. David </a:t>
            </a:r>
            <a:r>
              <a:rPr lang="en-US" b="1" baseline="0" dirty="0" err="1"/>
              <a:t>Notkin</a:t>
            </a:r>
            <a:r>
              <a:rPr lang="en-US" b="1" baseline="0" dirty="0"/>
              <a:t> was later on the PhD advisor of </a:t>
            </a:r>
            <a:r>
              <a:rPr lang="en-US" b="1" baseline="0" dirty="0" err="1"/>
              <a:t>Miryung</a:t>
            </a:r>
            <a:r>
              <a:rPr lang="en-US" b="1" baseline="0" dirty="0"/>
              <a:t>, so by academic genealogy, Bill Griswold is </a:t>
            </a:r>
            <a:r>
              <a:rPr lang="en-US" b="1" baseline="0" dirty="0" err="1"/>
              <a:t>Miryung’s</a:t>
            </a:r>
            <a:r>
              <a:rPr lang="en-US" b="1" baseline="0" dirty="0"/>
              <a:t> academic Big Brother.</a:t>
            </a:r>
          </a:p>
          <a:p>
            <a:pPr marL="171450" indent="-171450">
              <a:buFontTx/>
              <a:buChar char="-"/>
            </a:pPr>
            <a:r>
              <a:rPr lang="en-US" dirty="0"/>
              <a:t>Bill</a:t>
            </a:r>
            <a:r>
              <a:rPr lang="en-US" baseline="0" dirty="0"/>
              <a:t> </a:t>
            </a:r>
            <a:r>
              <a:rPr lang="en-US" baseline="0" dirty="0" err="1"/>
              <a:t>Opdyke</a:t>
            </a:r>
            <a:r>
              <a:rPr lang="en-US" baseline="0" dirty="0"/>
              <a:t> and Ralph Johnson at </a:t>
            </a:r>
            <a:r>
              <a:rPr lang="en-US" baseline="0" dirty="0" err="1"/>
              <a:t>Illlinois</a:t>
            </a:r>
            <a:r>
              <a:rPr lang="en-US" baseline="0" dirty="0"/>
              <a:t> were studying the </a:t>
            </a:r>
            <a:r>
              <a:rPr lang="en-US" baseline="0" dirty="0" err="1"/>
              <a:t>restructing</a:t>
            </a:r>
            <a:r>
              <a:rPr lang="en-US" baseline="0" dirty="0"/>
              <a:t> of OO programs particularly in the frameworks context</a:t>
            </a:r>
          </a:p>
          <a:p>
            <a:pPr marL="171450" indent="-171450">
              <a:buFontTx/>
              <a:buChar char="-"/>
            </a:pPr>
            <a:endParaRPr lang="en-US" baseline="0" dirty="0"/>
          </a:p>
          <a:p>
            <a:pPr marL="171450" indent="-171450">
              <a:buFontTx/>
              <a:buChar char="-"/>
            </a:pPr>
            <a:r>
              <a:rPr lang="en-US" baseline="0" dirty="0"/>
              <a:t>Don Roberts PhD dissertation was the first one to present an industrial-strength refactoring tool for Smalltalk, he worked with Jon Brant who as an amazing tool builder. which heavily influenced Martin Fowler and Kent Beck, and all the refactoring tools that followed up.</a:t>
            </a:r>
          </a:p>
          <a:p>
            <a:pPr marL="171450" indent="-171450">
              <a:buFontTx/>
              <a:buChar char="-"/>
            </a:pPr>
            <a:endParaRPr lang="en-US"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aseline="0" dirty="0"/>
              <a:t>At that time I was looking at what is the most active place of research in refactoring, so I joined Ralph Johnson’s research group in 2002 for my PhD work on refactoring.</a:t>
            </a:r>
          </a:p>
          <a:p>
            <a:pPr marL="171450" indent="-171450">
              <a:buFontTx/>
              <a:buChar char="-"/>
            </a:pPr>
            <a:endParaRPr lang="en-US" baseline="0" dirty="0"/>
          </a:p>
          <a:p>
            <a:pPr marL="171450" indent="-171450">
              <a:buFontTx/>
              <a:buChar char="-"/>
            </a:pPr>
            <a:r>
              <a:rPr lang="en-US" baseline="0" dirty="0"/>
              <a:t>I asked every single one of these pioneers what it looked like to research in refactoring in the early 90s and they all told me how hard was to publish as the research community looked at refactoring and said that it looks like compiler transformations, but they did not have the guarantees, the rigor and the formalism that the compiler community was used to.</a:t>
            </a:r>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40</a:t>
            </a:fld>
            <a:endParaRPr lang="es-ES_tradnl"/>
          </a:p>
        </p:txBody>
      </p:sp>
    </p:spTree>
    <p:extLst>
      <p:ext uri="{BB962C8B-B14F-4D97-AF65-F5344CB8AC3E}">
        <p14:creationId xmlns:p14="http://schemas.microsoft.com/office/powerpoint/2010/main" val="945554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z="1100" dirty="0"/>
              <a:t>ASK: anybody knows</a:t>
            </a:r>
            <a:r>
              <a:rPr lang="en-US" altLang="en-US" sz="1100" baseline="0" dirty="0"/>
              <a:t> where is this picture taken?</a:t>
            </a:r>
            <a:endParaRPr lang="en-US" altLang="en-US" sz="1100" dirty="0"/>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4</a:t>
            </a:fld>
            <a:endParaRPr lang="en-US" altLang="en-US" sz="1200"/>
          </a:p>
        </p:txBody>
      </p:sp>
    </p:spTree>
    <p:extLst>
      <p:ext uri="{BB962C8B-B14F-4D97-AF65-F5344CB8AC3E}">
        <p14:creationId xmlns:p14="http://schemas.microsoft.com/office/powerpoint/2010/main" val="227198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the appearance</a:t>
            </a:r>
            <a:r>
              <a:rPr lang="en-US" baseline="0" dirty="0"/>
              <a:t> of Martin’s Fowler Refactoring classic, a lot more academics started to pay attention to refactoring, and I was one of them. </a:t>
            </a:r>
          </a:p>
          <a:p>
            <a:pPr marL="171450" indent="-171450">
              <a:buFontTx/>
              <a:buChar char="-"/>
            </a:pPr>
            <a:endParaRPr lang="en-US" dirty="0"/>
          </a:p>
          <a:p>
            <a:pPr marL="171450" indent="-171450">
              <a:buFontTx/>
              <a:buChar char="-"/>
            </a:pPr>
            <a:r>
              <a:rPr lang="en-US" dirty="0"/>
              <a:t>But the period</a:t>
            </a:r>
            <a:r>
              <a:rPr lang="en-US" baseline="0" dirty="0"/>
              <a:t> I want to focus in my talk is the most recent decade from 2005 until 2016.</a:t>
            </a:r>
            <a:endParaRPr lang="en-US" dirty="0"/>
          </a:p>
          <a:p>
            <a:pPr marL="171450" indent="-171450">
              <a:buFontTx/>
              <a:buChar char="-"/>
            </a:pPr>
            <a:r>
              <a:rPr lang="en-US" dirty="0"/>
              <a:t>Why look at this</a:t>
            </a:r>
            <a:r>
              <a:rPr lang="en-US" baseline="0" dirty="0"/>
              <a:t> period?</a:t>
            </a:r>
          </a:p>
          <a:p>
            <a:pPr marL="171450" indent="-171450">
              <a:buFontTx/>
              <a:buChar char="-"/>
            </a:pPr>
            <a:r>
              <a:rPr lang="en-US" baseline="0" dirty="0"/>
              <a:t>    </a:t>
            </a:r>
            <a:r>
              <a:rPr lang="en-US" dirty="0"/>
              <a:t>Survey</a:t>
            </a:r>
            <a:r>
              <a:rPr lang="en-US" baseline="0" dirty="0"/>
              <a:t> by Tom </a:t>
            </a:r>
            <a:r>
              <a:rPr lang="en-US" baseline="0" dirty="0" err="1"/>
              <a:t>Mens</a:t>
            </a:r>
            <a:r>
              <a:rPr lang="en-US" baseline="0" dirty="0"/>
              <a:t> on the work until 2004.</a:t>
            </a:r>
          </a:p>
          <a:p>
            <a:pPr marL="171450" indent="-171450">
              <a:buFontTx/>
              <a:buChar char="-"/>
            </a:pPr>
            <a:r>
              <a:rPr lang="en-US" b="1" baseline="0" dirty="0"/>
              <a:t>More than 80% of all refactoring papers were published in the last decade</a:t>
            </a:r>
          </a:p>
          <a:p>
            <a:pPr marL="171450" indent="-171450">
              <a:buFontTx/>
              <a:buChar char="-"/>
            </a:pPr>
            <a:r>
              <a:rPr lang="en-US" baseline="0" dirty="0"/>
              <a:t>This decade is interesting because we see rapid rise, then some decline in the middle, and then an even more rapid growth</a:t>
            </a:r>
          </a:p>
          <a:p>
            <a:pPr marL="171450" indent="-171450">
              <a:buFontTx/>
              <a:buChar char="-"/>
            </a:pPr>
            <a:endParaRPr lang="en-US" baseline="0" dirty="0"/>
          </a:p>
          <a:p>
            <a:pPr marL="171450" indent="-171450">
              <a:buFontTx/>
              <a:buChar char="-"/>
            </a:pPr>
            <a:endParaRPr lang="en-US" dirty="0"/>
          </a:p>
          <a:p>
            <a:r>
              <a:rPr lang="en-US" b="1" baseline="0" dirty="0"/>
              <a:t>ACT: So we are going to do a tour-de-force on these 2400 papers. Please turn to your neighbor and tell them: fasten your seatbelt.</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41</a:t>
            </a:fld>
            <a:endParaRPr lang="es-ES_tradnl"/>
          </a:p>
        </p:txBody>
      </p:sp>
    </p:spTree>
    <p:extLst>
      <p:ext uri="{BB962C8B-B14F-4D97-AF65-F5344CB8AC3E}">
        <p14:creationId xmlns:p14="http://schemas.microsoft.com/office/powerpoint/2010/main" val="1476072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Work done by </a:t>
            </a:r>
            <a:r>
              <a:rPr lang="en-US" b="1" dirty="0" err="1"/>
              <a:t>Marouane</a:t>
            </a:r>
            <a:r>
              <a:rPr lang="en-US" b="1" dirty="0"/>
              <a:t> </a:t>
            </a:r>
            <a:r>
              <a:rPr lang="en-US" b="1" dirty="0" err="1"/>
              <a:t>Kessentini</a:t>
            </a:r>
            <a:r>
              <a:rPr lang="en-US" b="1" dirty="0"/>
              <a:t> and his team at U of Michigan. I was simply</a:t>
            </a:r>
            <a:r>
              <a:rPr lang="en-US" b="1" baseline="0" dirty="0"/>
              <a:t> an advisor and consultant to the project, asking them questions, but they are the ones who did all the digging.</a:t>
            </a:r>
            <a:endParaRPr lang="en-US" b="1" dirty="0"/>
          </a:p>
          <a:p>
            <a:endParaRPr lang="en-US" b="1" dirty="0"/>
          </a:p>
          <a:p>
            <a:r>
              <a:rPr lang="en-US" b="1" dirty="0"/>
              <a:t>We</a:t>
            </a:r>
            <a:r>
              <a:rPr lang="en-US" b="1" baseline="0" dirty="0"/>
              <a:t> </a:t>
            </a:r>
            <a:r>
              <a:rPr lang="en-US" b="1" dirty="0"/>
              <a:t>Searched for the term "Refactoring” in title, abstract, and keywords</a:t>
            </a:r>
          </a:p>
          <a:p>
            <a:r>
              <a:rPr lang="en-US" b="1" dirty="0"/>
              <a:t> - yielded 3277 papers </a:t>
            </a:r>
          </a:p>
          <a:p>
            <a:endParaRPr lang="en-US" b="1" dirty="0"/>
          </a:p>
          <a:p>
            <a:r>
              <a:rPr lang="en-US" b="1" dirty="0"/>
              <a:t>Refactoring definition: </a:t>
            </a:r>
          </a:p>
          <a:p>
            <a:r>
              <a:rPr lang="en-US" b="1" dirty="0"/>
              <a:t> - transformation with behavior preservation</a:t>
            </a:r>
          </a:p>
          <a:p>
            <a:endParaRPr lang="en-US" b="1" dirty="0"/>
          </a:p>
          <a:p>
            <a:r>
              <a:rPr lang="en-US" b="1" dirty="0"/>
              <a:t>Manual validation of ALL papers:</a:t>
            </a:r>
          </a:p>
          <a:p>
            <a:r>
              <a:rPr lang="en-US" b="1" dirty="0"/>
              <a:t> - for each paper we read the</a:t>
            </a:r>
            <a:r>
              <a:rPr lang="en-US" b="1" baseline="0" dirty="0"/>
              <a:t> </a:t>
            </a:r>
            <a:r>
              <a:rPr lang="en-US" b="1" dirty="0"/>
              <a:t>title, abstract (and sometimes content) </a:t>
            </a:r>
          </a:p>
          <a:p>
            <a:r>
              <a:rPr lang="en-US" b="1" dirty="0"/>
              <a:t>by 4 grad students who took a graduate class on </a:t>
            </a:r>
          </a:p>
          <a:p>
            <a:r>
              <a:rPr lang="en-US" b="1" dirty="0"/>
              <a:t>Software Quality Assurance, </a:t>
            </a:r>
          </a:p>
          <a:p>
            <a:r>
              <a:rPr lang="en-US" b="1" dirty="0"/>
              <a:t>and they voted if at least one said No, </a:t>
            </a:r>
            <a:r>
              <a:rPr lang="en-US" b="1" dirty="0" err="1"/>
              <a:t>Marouane</a:t>
            </a:r>
            <a:r>
              <a:rPr lang="en-US" b="1" dirty="0"/>
              <a:t> looked at the </a:t>
            </a:r>
          </a:p>
          <a:p>
            <a:r>
              <a:rPr lang="en-US" b="1" dirty="0"/>
              <a:t>paper himself</a:t>
            </a:r>
          </a:p>
          <a:p>
            <a:endParaRPr lang="en-US" b="1" dirty="0"/>
          </a:p>
          <a:p>
            <a:r>
              <a:rPr lang="en-US" b="1" dirty="0"/>
              <a:t>in the end we removed 397 papers</a:t>
            </a: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42</a:t>
            </a:fld>
            <a:endParaRPr lang="es-ES_tradnl"/>
          </a:p>
        </p:txBody>
      </p:sp>
    </p:spTree>
    <p:extLst>
      <p:ext uri="{BB962C8B-B14F-4D97-AF65-F5344CB8AC3E}">
        <p14:creationId xmlns:p14="http://schemas.microsoft.com/office/powerpoint/2010/main" val="16207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first studied WHO is publishing actively in the last decade. This graph we look at the influence that prolific authors have on the community, based on the citations to their refactoring papers.</a:t>
            </a:r>
          </a:p>
          <a:p>
            <a:endParaRPr lang="en-US" baseline="0" dirty="0"/>
          </a:p>
          <a:p>
            <a:r>
              <a:rPr lang="en-US" baseline="0" dirty="0"/>
              <a:t>The blue bars show the total number of citations for refactoring papers, the orange line shows the total number of refactoring papers they published in the last decade..</a:t>
            </a:r>
          </a:p>
          <a:p>
            <a:endParaRPr lang="en-US" baseline="0" dirty="0"/>
          </a:p>
          <a:p>
            <a:r>
              <a:rPr lang="en-US" baseline="0" dirty="0"/>
              <a:t>CLICK: So on the left you can see authors like myself and Ralph Johnson that have both high number of citations and high number of papers, and are fairly established, the pillars of the community.</a:t>
            </a:r>
          </a:p>
          <a:p>
            <a:endParaRPr lang="en-US" baseline="0" dirty="0"/>
          </a:p>
          <a:p>
            <a:r>
              <a:rPr lang="en-US" baseline="0" dirty="0"/>
              <a:t>CLICK Your own professor, </a:t>
            </a:r>
            <a:r>
              <a:rPr lang="en-US" baseline="0" dirty="0" err="1"/>
              <a:t>Miryung</a:t>
            </a:r>
            <a:r>
              <a:rPr lang="en-US" baseline="0" dirty="0"/>
              <a:t>, is one of the top 25 most prolific people in the refactoring community.</a:t>
            </a:r>
          </a:p>
          <a:p>
            <a:endParaRPr lang="en-US" baseline="0" dirty="0"/>
          </a:p>
          <a:p>
            <a:r>
              <a:rPr lang="en-US" baseline="0" dirty="0"/>
              <a:t>CLICK Of particular interest to this community are some of the authors that you might recognize as active in GPCE: Sven </a:t>
            </a:r>
            <a:r>
              <a:rPr lang="en-US" baseline="0" dirty="0" err="1"/>
              <a:t>Apel</a:t>
            </a:r>
            <a:r>
              <a:rPr lang="en-US" baseline="0" dirty="0"/>
              <a:t>, </a:t>
            </a:r>
            <a:r>
              <a:rPr lang="en-US" baseline="0" dirty="0" err="1"/>
              <a:t>Kastner</a:t>
            </a:r>
            <a:r>
              <a:rPr lang="en-US" baseline="0" dirty="0"/>
              <a:t>, Don </a:t>
            </a:r>
            <a:r>
              <a:rPr lang="en-US" baseline="0" dirty="0" err="1"/>
              <a:t>Batory</a:t>
            </a:r>
            <a:r>
              <a:rPr lang="en-US" baseline="0" dirty="0"/>
              <a:t>, </a:t>
            </a:r>
            <a:r>
              <a:rPr lang="en-US" baseline="0" dirty="0" err="1"/>
              <a:t>Lengauer</a:t>
            </a:r>
            <a:r>
              <a:rPr lang="en-US" baseline="0" dirty="0"/>
              <a:t>, </a:t>
            </a:r>
            <a:r>
              <a:rPr lang="en-US" baseline="0" dirty="0" err="1"/>
              <a:t>Kuhleman</a:t>
            </a:r>
            <a:r>
              <a:rPr lang="en-US" baseline="0" dirty="0"/>
              <a:t>. They work a lot on refactoring for Software product lines. </a:t>
            </a:r>
          </a:p>
          <a:p>
            <a:r>
              <a:rPr lang="en-US" b="1" baseline="0" dirty="0"/>
              <a:t>So if you are looking to collaborate with somebody from your community who understands well both your field and refactoring, these are the people I would approach.</a:t>
            </a:r>
          </a:p>
          <a:p>
            <a:endParaRPr lang="en-US" b="1" baseline="0" dirty="0"/>
          </a:p>
          <a:p>
            <a:r>
              <a:rPr lang="en-US" b="1" baseline="0" dirty="0"/>
              <a:t>The first observation: if you want your community to grow, be welcoming to champions and outsiders who are crossing from other communities.</a:t>
            </a:r>
          </a:p>
          <a:p>
            <a:pPr marL="171450" indent="-171450">
              <a:buFontTx/>
              <a:buChar char="-"/>
            </a:pPr>
            <a:r>
              <a:rPr lang="en-US" b="1" baseline="0" dirty="0"/>
              <a:t>The corollary: if you are champion from a community A into community B, you can be very influential and cited, despite not publishing a lot of papers in the new community</a:t>
            </a:r>
          </a:p>
          <a:p>
            <a:pPr marL="171450" indent="-171450">
              <a:buFontTx/>
              <a:buChar char="-"/>
            </a:pPr>
            <a:endParaRPr lang="en-US" b="1" baseline="0" dirty="0"/>
          </a:p>
          <a:p>
            <a:pPr marL="171450" indent="-171450">
              <a:buFontTx/>
              <a:buChar char="-"/>
            </a:pPr>
            <a:r>
              <a:rPr lang="en-US" b="1" baseline="0" dirty="0"/>
              <a:t>Even more specifically for you, as PhD students, when you form your PhD committee, be intentional in inviting people from outside your area, as they can provide fresh perspectives and insights and can make your research more impactful. </a:t>
            </a:r>
          </a:p>
          <a:p>
            <a:pPr marL="171450" indent="-171450">
              <a:buFontTx/>
              <a:buChar char="-"/>
            </a:pPr>
            <a:endParaRPr lang="en-US" b="1"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43</a:t>
            </a:fld>
            <a:endParaRPr lang="es-ES_tradnl"/>
          </a:p>
        </p:txBody>
      </p:sp>
    </p:spTree>
    <p:extLst>
      <p:ext uri="{BB962C8B-B14F-4D97-AF65-F5344CB8AC3E}">
        <p14:creationId xmlns:p14="http://schemas.microsoft.com/office/powerpoint/2010/main" val="20576109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mn-cs"/>
              </a:rPr>
              <a:t>On the X axis</a:t>
            </a:r>
            <a:r>
              <a:rPr lang="en-US" sz="1200" kern="1200" baseline="0" dirty="0">
                <a:solidFill>
                  <a:schemeClr val="tx1"/>
                </a:solidFill>
                <a:latin typeface="Times New Roman" pitchFamily="18" charset="0"/>
                <a:ea typeface="+mn-ea"/>
                <a:cs typeface="+mn-cs"/>
              </a:rPr>
              <a:t> we have the timeline, on the vertical we have different lines each represents a focus of research, </a:t>
            </a:r>
          </a:p>
          <a:p>
            <a:endParaRPr lang="en-US" sz="1200" kern="1200" baseline="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The original focu</a:t>
            </a:r>
            <a:r>
              <a:rPr lang="en-US" sz="1200" kern="1200" baseline="0" dirty="0">
                <a:solidFill>
                  <a:schemeClr val="tx1"/>
                </a:solidFill>
                <a:latin typeface="Times New Roman" pitchFamily="18" charset="0"/>
                <a:ea typeface="+mn-ea"/>
                <a:cs typeface="+mn-cs"/>
              </a:rPr>
              <a:t>s was on automating the changes carried by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a:t>
            </a:r>
          </a:p>
          <a:p>
            <a:r>
              <a:rPr lang="en-US" sz="1200" kern="1200" dirty="0">
                <a:solidFill>
                  <a:schemeClr val="tx1"/>
                </a:solidFill>
                <a:latin typeface="Times New Roman" pitchFamily="18" charset="0"/>
                <a:ea typeface="+mn-ea"/>
                <a:cs typeface="+mn-cs"/>
              </a:rPr>
              <a:t>Most of the research</a:t>
            </a:r>
            <a:r>
              <a:rPr lang="en-US" sz="1200" kern="1200" baseline="0" dirty="0">
                <a:solidFill>
                  <a:schemeClr val="tx1"/>
                </a:solidFill>
                <a:latin typeface="Times New Roman" pitchFamily="18" charset="0"/>
                <a:ea typeface="+mn-ea"/>
                <a:cs typeface="+mn-cs"/>
              </a:rPr>
              <a:t> done today </a:t>
            </a:r>
            <a:r>
              <a:rPr lang="en-US" sz="1200" kern="1200" dirty="0">
                <a:solidFill>
                  <a:schemeClr val="tx1"/>
                </a:solidFill>
                <a:latin typeface="Times New Roman" pitchFamily="18" charset="0"/>
                <a:ea typeface="+mn-ea"/>
                <a:cs typeface="+mn-cs"/>
              </a:rPr>
              <a:t>is still on Automating of</a:t>
            </a:r>
            <a:r>
              <a:rPr lang="en-US" sz="1200" kern="1200" baseline="0" dirty="0">
                <a:solidFill>
                  <a:schemeClr val="tx1"/>
                </a:solidFill>
                <a:latin typeface="Times New Roman" pitchFamily="18" charset="0"/>
                <a:ea typeface="+mn-ea"/>
                <a:cs typeface="+mn-cs"/>
              </a:rPr>
              <a:t> the changes</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Second is the Refactoring Opportunities -- gain Insight where in the code we need to introduce refactoring), </a:t>
            </a:r>
          </a:p>
          <a:p>
            <a:r>
              <a:rPr lang="en-US" sz="1200" kern="1200" dirty="0">
                <a:solidFill>
                  <a:schemeClr val="tx1"/>
                </a:solidFill>
                <a:latin typeface="Times New Roman" pitchFamily="18" charset="0"/>
                <a:ea typeface="+mn-ea"/>
                <a:cs typeface="+mn-cs"/>
              </a:rPr>
              <a:t>In the beginning the community thought that the Insight comes from domain knowledge of the programmer, but now the community is working on generating Insight. </a:t>
            </a:r>
          </a:p>
          <a:p>
            <a:r>
              <a:rPr lang="en-US" sz="1200" b="1" kern="1200" dirty="0">
                <a:solidFill>
                  <a:schemeClr val="tx1"/>
                </a:solidFill>
                <a:latin typeface="Times New Roman" pitchFamily="18" charset="0"/>
                <a:ea typeface="+mn-ea"/>
                <a:cs typeface="+mn-cs"/>
              </a:rPr>
              <a:t>WHY: More developers are working on code that was written by other developers who left the company, they need to gain insight about which parts of the code need refactoring.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Testing: the correctness of the code changes applied by the refactoring tool. ICST'16 had 4 papers on testing the correctness of refactoring tools. This makes sense about increasing the Trust of the refactoring tool (this is one of the most costs/barriers for people adopting these refactoring tools in practice, especially when people consider refactoring as an overhead cost of ensuring the correctness of the changes).</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Prioritization: scheduling of refactoring opportunities. When programmers received hundred of recommendations, prioritization is becoming important as programmers cannot apply all the hundreds of recommendation. The growth spur is correlated with the growth of Technical Debt community (first workshop appeared in 2001)</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Inference: Your own Professor, </a:t>
            </a:r>
            <a:r>
              <a:rPr lang="en-US" sz="1200" b="1" kern="1200" dirty="0" err="1">
                <a:solidFill>
                  <a:schemeClr val="tx1"/>
                </a:solidFill>
                <a:latin typeface="Times New Roman" pitchFamily="18" charset="0"/>
                <a:ea typeface="+mn-ea"/>
                <a:cs typeface="+mn-cs"/>
              </a:rPr>
              <a:t>Miryung</a:t>
            </a:r>
            <a:r>
              <a:rPr lang="en-US" sz="1200" b="1" kern="1200" dirty="0">
                <a:solidFill>
                  <a:schemeClr val="tx1"/>
                </a:solidFill>
                <a:latin typeface="Times New Roman" pitchFamily="18" charset="0"/>
                <a:ea typeface="+mn-ea"/>
                <a:cs typeface="+mn-cs"/>
              </a:rPr>
              <a:t> Kim</a:t>
            </a:r>
            <a:r>
              <a:rPr lang="en-US" sz="1200" b="1" kern="1200" baseline="0" dirty="0">
                <a:solidFill>
                  <a:schemeClr val="tx1"/>
                </a:solidFill>
                <a:latin typeface="Times New Roman" pitchFamily="18" charset="0"/>
                <a:ea typeface="+mn-ea"/>
                <a:cs typeface="+mn-cs"/>
              </a:rPr>
              <a:t> is a leader in the field of refactoring inference: tools for automatic detection of refactoring activities that already took place in the code. This is important for understanding the evolution of code, program comprehension, and many more applications.</a:t>
            </a:r>
            <a:r>
              <a:rPr lang="en-US" sz="1200" b="1" kern="1200" dirty="0">
                <a:solidFill>
                  <a:schemeClr val="tx1"/>
                </a:solidFill>
                <a:latin typeface="Times New Roman" pitchFamily="18" charset="0"/>
                <a:ea typeface="+mn-ea"/>
                <a:cs typeface="+mn-cs"/>
              </a:rPr>
              <a:t>  </a:t>
            </a:r>
          </a:p>
          <a:p>
            <a:endParaRPr lang="en-US" sz="1200" kern="1200" dirty="0">
              <a:solidFill>
                <a:schemeClr val="tx1"/>
              </a:solidFill>
              <a:latin typeface="Times New Roman" pitchFamily="18" charset="0"/>
              <a:ea typeface="+mn-ea"/>
              <a:cs typeface="+mn-cs"/>
            </a:endParaRPr>
          </a:p>
          <a:p>
            <a:r>
              <a:rPr lang="en-US" b="1" dirty="0">
                <a:solidFill>
                  <a:srgbClr val="1F4C7F"/>
                </a:solidFill>
              </a:rPr>
              <a:t>CLICK&gt; To Grow, Expand the Focus (WHAT) of Interest,</a:t>
            </a:r>
            <a:r>
              <a:rPr lang="en-US" b="1" baseline="0" dirty="0">
                <a:solidFill>
                  <a:srgbClr val="1F4C7F"/>
                </a:solidFill>
              </a:rPr>
              <a:t> become broader, think about the needs of the people you are serving and how you can meet those needs.</a:t>
            </a:r>
            <a:endParaRPr lang="en-US" sz="1200" kern="1200" dirty="0">
              <a:solidFill>
                <a:schemeClr val="tx1"/>
              </a:solidFill>
              <a:latin typeface="Times New Roman" pitchFamily="18" charset="0"/>
              <a:ea typeface="+mn-ea"/>
              <a:cs typeface="+mn-cs"/>
            </a:endParaRPr>
          </a:p>
          <a:p>
            <a:endParaRPr lang="en-US" dirty="0"/>
          </a:p>
          <a:p>
            <a:r>
              <a:rPr lang="en-US"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Recommendation part: what sequence of </a:t>
            </a:r>
            <a:r>
              <a:rPr lang="en-US" sz="1200" kern="1200" dirty="0" err="1">
                <a:solidFill>
                  <a:schemeClr val="tx1"/>
                </a:solidFill>
                <a:latin typeface="Times New Roman" pitchFamily="18" charset="0"/>
                <a:ea typeface="+mn-ea"/>
                <a:cs typeface="+mn-cs"/>
              </a:rPr>
              <a:t>refactorings</a:t>
            </a:r>
            <a:r>
              <a:rPr lang="en-US" sz="1200" kern="1200" dirty="0">
                <a:solidFill>
                  <a:schemeClr val="tx1"/>
                </a:solidFill>
                <a:latin typeface="Times New Roman" pitchFamily="18" charset="0"/>
                <a:ea typeface="+mn-ea"/>
                <a:cs typeface="+mn-cs"/>
              </a:rPr>
              <a:t> to apply to solve the problem. it does not apply automation support to apply the refactoring automatically. </a:t>
            </a: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44</a:t>
            </a:fld>
            <a:endParaRPr lang="es-ES_tradnl"/>
          </a:p>
        </p:txBody>
      </p:sp>
    </p:spTree>
    <p:extLst>
      <p:ext uri="{BB962C8B-B14F-4D97-AF65-F5344CB8AC3E}">
        <p14:creationId xmlns:p14="http://schemas.microsoft.com/office/powerpoint/2010/main" val="1385705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Surprising: refactoring</a:t>
            </a:r>
            <a:r>
              <a:rPr lang="en-US" b="1" baseline="0" dirty="0"/>
              <a:t> for models has surpassed refactoring code. This is good news for this community.</a:t>
            </a:r>
          </a:p>
          <a:p>
            <a:endParaRPr lang="en-US" b="1" baseline="0" dirty="0"/>
          </a:p>
          <a:p>
            <a:r>
              <a:rPr lang="en-US" b="1" baseline="0" dirty="0"/>
              <a:t>Lots of room to grow in other areas. Fro example, in this class you are studying big data,  so a fertile direction could be Refactoring DATA</a:t>
            </a:r>
            <a:endParaRPr lang="en-US" b="1"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45</a:t>
            </a:fld>
            <a:endParaRPr lang="es-ES_tradnl"/>
          </a:p>
        </p:txBody>
      </p:sp>
    </p:spTree>
    <p:extLst>
      <p:ext uri="{BB962C8B-B14F-4D97-AF65-F5344CB8AC3E}">
        <p14:creationId xmlns:p14="http://schemas.microsoft.com/office/powerpoint/2010/main" val="1572231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dirty="0"/>
              <a:t>original motivation was to improve code</a:t>
            </a:r>
            <a:r>
              <a:rPr lang="en-US" baseline="0" dirty="0"/>
              <a:t> quality, but we have seen huge growth in other objectives</a:t>
            </a:r>
          </a:p>
          <a:p>
            <a:endParaRPr lang="en-US" baseline="0" dirty="0"/>
          </a:p>
          <a:p>
            <a:r>
              <a:rPr lang="en-US" sz="1200" b="1" kern="1200" dirty="0">
                <a:solidFill>
                  <a:schemeClr val="tx1"/>
                </a:solidFill>
                <a:latin typeface="Times New Roman" pitchFamily="18" charset="0"/>
                <a:ea typeface="+mn-ea"/>
                <a:cs typeface="+mn-cs"/>
              </a:rPr>
              <a:t>Very surprising: starting with 2010, performance was the main target, even more than Internal quality. Many people in the industry mention as the main goal for refactoring to be performance. the research community realized that the performance is more marketable: you can say that you make a change that might improve the maintainability</a:t>
            </a:r>
            <a:r>
              <a:rPr lang="en-US" sz="1200" b="1" kern="1200" baseline="0" dirty="0">
                <a:solidFill>
                  <a:schemeClr val="tx1"/>
                </a:solidFill>
                <a:latin typeface="Times New Roman" pitchFamily="18" charset="0"/>
                <a:ea typeface="+mn-ea"/>
                <a:cs typeface="+mn-cs"/>
              </a:rPr>
              <a:t> of your software in a few years, but how do you measure this? In contrast, performance is quantifiable, has an immediate impact that end-users can sense.</a:t>
            </a:r>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Migration: transformation between programming languages (COBOL to Java, C to C++,) or migrating between libraries</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CALL to ACTION: The surprising part is security: we would like to see more work on Security preservation when I integrate modules (in autonomous vehicles). </a:t>
            </a:r>
          </a:p>
          <a:p>
            <a:r>
              <a:rPr lang="en-US" sz="1200" kern="1200" dirty="0">
                <a:solidFill>
                  <a:schemeClr val="tx1"/>
                </a:solidFill>
                <a:latin typeface="Times New Roman" pitchFamily="18" charset="0"/>
                <a:ea typeface="+mn-ea"/>
                <a:cs typeface="+mn-cs"/>
              </a:rPr>
              <a:t>Can we still preserve the security constrains (not only the behavior)?</a:t>
            </a:r>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46</a:t>
            </a:fld>
            <a:endParaRPr lang="es-ES_tradnl"/>
          </a:p>
        </p:txBody>
      </p:sp>
    </p:spTree>
    <p:extLst>
      <p:ext uri="{BB962C8B-B14F-4D97-AF65-F5344CB8AC3E}">
        <p14:creationId xmlns:p14="http://schemas.microsoft.com/office/powerpoint/2010/main" val="953074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a:t>
            </a:r>
            <a:r>
              <a:rPr lang="en-US" baseline="0" dirty="0"/>
              <a:t> the bread-and-butter is still static analysis: people using compiler representation (AST, binding information and control-flow), more sophisticated analyses include heap-based abstractions such as points-to analysis</a:t>
            </a:r>
            <a:endParaRPr lang="en-US" dirty="0"/>
          </a:p>
          <a:p>
            <a:endParaRPr lang="en-US" baseline="0" dirty="0"/>
          </a:p>
          <a:p>
            <a:r>
              <a:rPr lang="en-US" sz="1200" b="1" kern="1200" dirty="0">
                <a:solidFill>
                  <a:schemeClr val="tx1"/>
                </a:solidFill>
                <a:latin typeface="Times New Roman" pitchFamily="18" charset="0"/>
                <a:ea typeface="+mn-ea"/>
                <a:cs typeface="+mn-cs"/>
              </a:rPr>
              <a:t>The increase of search techniques is scalability (paper that use methods like GA, simulate </a:t>
            </a:r>
            <a:r>
              <a:rPr lang="en-US" sz="1200" b="1" kern="1200" dirty="0" err="1">
                <a:solidFill>
                  <a:schemeClr val="tx1"/>
                </a:solidFill>
                <a:latin typeface="Times New Roman" pitchFamily="18" charset="0"/>
                <a:ea typeface="+mn-ea"/>
                <a:cs typeface="+mn-cs"/>
              </a:rPr>
              <a:t>anealing</a:t>
            </a:r>
            <a:r>
              <a:rPr lang="en-US" sz="1200" b="1" kern="1200" dirty="0">
                <a:solidFill>
                  <a:schemeClr val="tx1"/>
                </a:solidFill>
                <a:latin typeface="Times New Roman" pitchFamily="18" charset="0"/>
                <a:ea typeface="+mn-ea"/>
                <a:cs typeface="+mn-cs"/>
              </a:rPr>
              <a:t>) the growth was caused by the growth of the optimization field with multi-objective search </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Data mining – this is a place where students in this</a:t>
            </a:r>
            <a:r>
              <a:rPr lang="en-US" sz="1200" b="1" kern="1200" baseline="0" dirty="0">
                <a:solidFill>
                  <a:schemeClr val="tx1"/>
                </a:solidFill>
                <a:latin typeface="Times New Roman" pitchFamily="18" charset="0"/>
                <a:ea typeface="+mn-ea"/>
                <a:cs typeface="+mn-cs"/>
              </a:rPr>
              <a:t> class you are well positioned to make significant contributions. </a:t>
            </a:r>
            <a:r>
              <a:rPr lang="en-US" sz="1200" b="0" kern="1200" dirty="0">
                <a:solidFill>
                  <a:schemeClr val="tx1"/>
                </a:solidFill>
                <a:latin typeface="Times New Roman" pitchFamily="18" charset="0"/>
                <a:ea typeface="+mn-ea"/>
                <a:cs typeface="+mn-cs"/>
              </a:rPr>
              <a:t>for people who want on technical debts, prediction of refactoring, they are trying to mine existing data to infer outcomes.</a:t>
            </a:r>
            <a:r>
              <a:rPr lang="en-US" sz="1200" b="0" kern="1200" baseline="0" dirty="0">
                <a:solidFill>
                  <a:schemeClr val="tx1"/>
                </a:solidFill>
                <a:latin typeface="Times New Roman" pitchFamily="18" charset="0"/>
                <a:ea typeface="+mn-ea"/>
                <a:cs typeface="+mn-cs"/>
              </a:rPr>
              <a:t> </a:t>
            </a:r>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The availability of the data, lots of tools now that record the changes made in the code</a:t>
            </a:r>
          </a:p>
          <a:p>
            <a:r>
              <a:rPr lang="en-US" sz="1200" b="0" kern="1200" dirty="0">
                <a:solidFill>
                  <a:schemeClr val="tx1"/>
                </a:solidFill>
                <a:latin typeface="Times New Roman" pitchFamily="18" charset="0"/>
                <a:ea typeface="+mn-ea"/>
                <a:cs typeface="+mn-cs"/>
              </a:rPr>
              <a:t>The spike comes from the growth of the MSR community</a:t>
            </a:r>
          </a:p>
          <a:p>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a:t>
            </a:r>
          </a:p>
          <a:p>
            <a:endParaRPr lang="en-US" sz="1200" b="0" kern="120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47</a:t>
            </a:fld>
            <a:endParaRPr lang="es-ES_tradnl"/>
          </a:p>
        </p:txBody>
      </p:sp>
    </p:spTree>
    <p:extLst>
      <p:ext uri="{BB962C8B-B14F-4D97-AF65-F5344CB8AC3E}">
        <p14:creationId xmlns:p14="http://schemas.microsoft.com/office/powerpoint/2010/main" val="115248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mn-cs"/>
              </a:rPr>
              <a:t>How do we know that our research works? The</a:t>
            </a:r>
            <a:r>
              <a:rPr lang="en-US" sz="1200" kern="1200" baseline="0" dirty="0">
                <a:solidFill>
                  <a:schemeClr val="tx1"/>
                </a:solidFill>
                <a:latin typeface="Times New Roman" pitchFamily="18" charset="0"/>
                <a:ea typeface="+mn-ea"/>
                <a:cs typeface="+mn-cs"/>
              </a:rPr>
              <a:t> vast majority in the refactoring community employ empirical evaluation (as opposed to analytic evaluation with proofs of correctness)</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These papers used open-source data: evaluation means applying</a:t>
            </a:r>
            <a:r>
              <a:rPr lang="en-US" sz="1200" kern="1200" baseline="0" dirty="0">
                <a:solidFill>
                  <a:schemeClr val="tx1"/>
                </a:solidFill>
                <a:latin typeface="Times New Roman" pitchFamily="18" charset="0"/>
                <a:ea typeface="+mn-ea"/>
                <a:cs typeface="+mn-cs"/>
              </a:rPr>
              <a:t> the tool on some project, or replicating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scenarios that open-source developers applied.</a:t>
            </a: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a:t>
            </a:r>
            <a:r>
              <a:rPr lang="en-US" sz="1200" kern="1200" baseline="0" dirty="0">
                <a:solidFill>
                  <a:schemeClr val="tx1"/>
                </a:solidFill>
                <a:latin typeface="Times New Roman" pitchFamily="18" charset="0"/>
                <a:ea typeface="+mn-ea"/>
                <a:cs typeface="+mn-cs"/>
              </a:rPr>
              <a:t> am very excited to see an increase in the number of refactoring papers that involve industrial collaboration</a:t>
            </a:r>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This is much harder to do as to bring business value to the company the researcher must go the extra mile and work harder.</a:t>
            </a:r>
          </a:p>
          <a:p>
            <a:r>
              <a:rPr lang="en-US" sz="1200" b="1" kern="1200" dirty="0">
                <a:solidFill>
                  <a:schemeClr val="tx1"/>
                </a:solidFill>
                <a:latin typeface="Times New Roman" pitchFamily="18" charset="0"/>
                <a:ea typeface="+mn-ea"/>
                <a:cs typeface="+mn-cs"/>
              </a:rPr>
              <a:t>But this is the one that has</a:t>
            </a:r>
            <a:r>
              <a:rPr lang="en-US" sz="1200" b="1" kern="1200" baseline="0" dirty="0">
                <a:solidFill>
                  <a:schemeClr val="tx1"/>
                </a:solidFill>
                <a:latin typeface="Times New Roman" pitchFamily="18" charset="0"/>
                <a:ea typeface="+mn-ea"/>
                <a:cs typeface="+mn-cs"/>
              </a:rPr>
              <a:t> the greatest potential for changing the world of software development. </a:t>
            </a:r>
            <a:endParaRPr lang="en-US" sz="1200" b="1"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Collaborators from industry tried the tool, gave feedback, the code is used by the industrial partner with sub licensing.</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I am very excited to mention as an excellent exemplar</a:t>
            </a:r>
            <a:r>
              <a:rPr lang="en-US" sz="1200" b="1" kern="1200" baseline="0" dirty="0">
                <a:solidFill>
                  <a:schemeClr val="tx1"/>
                </a:solidFill>
                <a:latin typeface="Times New Roman" pitchFamily="18" charset="0"/>
                <a:ea typeface="+mn-ea"/>
                <a:cs typeface="+mn-cs"/>
              </a:rPr>
              <a:t> the work of </a:t>
            </a:r>
            <a:r>
              <a:rPr lang="en-US" sz="1200" b="1" kern="1200" baseline="0" dirty="0" err="1">
                <a:solidFill>
                  <a:schemeClr val="tx1"/>
                </a:solidFill>
                <a:latin typeface="Times New Roman" pitchFamily="18" charset="0"/>
                <a:ea typeface="+mn-ea"/>
                <a:cs typeface="+mn-cs"/>
              </a:rPr>
              <a:t>Miryung</a:t>
            </a:r>
            <a:r>
              <a:rPr lang="en-US" sz="1200" b="1" kern="1200" baseline="0" dirty="0">
                <a:solidFill>
                  <a:schemeClr val="tx1"/>
                </a:solidFill>
                <a:latin typeface="Times New Roman" pitchFamily="18" charset="0"/>
                <a:ea typeface="+mn-ea"/>
                <a:cs typeface="+mn-cs"/>
              </a:rPr>
              <a:t> Kim, your own professor to study the practice of Refactoring at Microsoft.</a:t>
            </a:r>
            <a:endParaRPr lang="en-US" sz="1200" b="1" kern="1200" dirty="0">
              <a:solidFill>
                <a:schemeClr val="tx1"/>
              </a:solidFill>
              <a:latin typeface="Times New Roman" pitchFamily="18" charset="0"/>
              <a:ea typeface="+mn-ea"/>
              <a:cs typeface="+mn-cs"/>
            </a:endParaRPr>
          </a:p>
          <a:p>
            <a:endParaRPr lang="en-US" dirty="0"/>
          </a:p>
          <a:p>
            <a:r>
              <a:rPr lang="en-US" dirty="0"/>
              <a:t>Call for Action: more industrial validation.</a:t>
            </a: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48</a:t>
            </a:fld>
            <a:endParaRPr lang="es-ES_tradnl"/>
          </a:p>
        </p:txBody>
      </p:sp>
    </p:spTree>
    <p:extLst>
      <p:ext uri="{BB962C8B-B14F-4D97-AF65-F5344CB8AC3E}">
        <p14:creationId xmlns:p14="http://schemas.microsoft.com/office/powerpoint/2010/main" val="1804772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Lets</a:t>
            </a:r>
            <a:r>
              <a:rPr lang="en-US" b="1" baseline="0" dirty="0"/>
              <a:t> look now at the big growth spur that happened from 2012-2013&gt; Switch to Slide #5</a:t>
            </a:r>
          </a:p>
          <a:p>
            <a:endParaRPr lang="en-US" baseline="0" dirty="0"/>
          </a:p>
          <a:p>
            <a:r>
              <a:rPr lang="en-US" baseline="0" dirty="0"/>
              <a:t>When done, switch back to slide 13</a:t>
            </a:r>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49</a:t>
            </a:fld>
            <a:endParaRPr lang="es-ES_tradnl"/>
          </a:p>
        </p:txBody>
      </p:sp>
    </p:spTree>
    <p:extLst>
      <p:ext uri="{BB962C8B-B14F-4D97-AF65-F5344CB8AC3E}">
        <p14:creationId xmlns:p14="http://schemas.microsoft.com/office/powerpoint/2010/main" val="17297526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significant</a:t>
            </a:r>
            <a:r>
              <a:rPr lang="en-US" baseline="0" dirty="0"/>
              <a:t> expansion </a:t>
            </a:r>
            <a:r>
              <a:rPr lang="en-US" dirty="0"/>
              <a:t>of the refactoring</a:t>
            </a:r>
            <a:r>
              <a:rPr lang="en-US" baseline="0" dirty="0"/>
              <a:t> definition:</a:t>
            </a:r>
          </a:p>
          <a:p>
            <a:r>
              <a:rPr lang="en-US" baseline="0" dirty="0"/>
              <a:t> </a:t>
            </a:r>
          </a:p>
          <a:p>
            <a:r>
              <a:rPr lang="en-US" baseline="0" dirty="0"/>
              <a:t>CLICK&gt; We have seen a significant expansion in the focus of the community (moving beyond automating changes to insight, testing, prioritization), the Target expanded</a:t>
            </a:r>
          </a:p>
          <a:p>
            <a:r>
              <a:rPr lang="en-US" baseline="0" dirty="0"/>
              <a:t>Beyond code to include models, architecture, UI, DB, the objectives expanded beyond Internal Quality to Performance, Security, Migration, and the </a:t>
            </a:r>
          </a:p>
          <a:p>
            <a:r>
              <a:rPr lang="en-US" baseline="0" dirty="0"/>
              <a:t>Preservation of behavior has expanded to preserving the proper intended use of behavior, but changing the improper behavior (for example by eliminating security exploitable, </a:t>
            </a:r>
            <a:r>
              <a:rPr lang="en-US" baseline="0" dirty="0" err="1"/>
              <a:t>hackable</a:t>
            </a:r>
            <a:r>
              <a:rPr lang="en-US" baseline="0" dirty="0"/>
              <a:t> behavior)</a:t>
            </a:r>
          </a:p>
          <a:p>
            <a:endParaRPr lang="en-US" baseline="0" dirty="0"/>
          </a:p>
          <a:p>
            <a:r>
              <a:rPr lang="en-US" b="1" baseline="0" dirty="0"/>
              <a:t>CLICK&gt; Communities that thrive are going to be more accepting to new ideas.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50</a:t>
            </a:fld>
            <a:endParaRPr lang="es-ES_tradnl"/>
          </a:p>
        </p:txBody>
      </p:sp>
    </p:spTree>
    <p:extLst>
      <p:ext uri="{BB962C8B-B14F-4D97-AF65-F5344CB8AC3E}">
        <p14:creationId xmlns:p14="http://schemas.microsoft.com/office/powerpoint/2010/main" val="982064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My research area is software engineering, and I specialize in software evolution. </a:t>
            </a:r>
          </a:p>
          <a:p>
            <a:endParaRPr lang="en-US" altLang="en-US" sz="1200" dirty="0"/>
          </a:p>
          <a:p>
            <a:r>
              <a:rPr lang="en-US" altLang="en-US" sz="1200" dirty="0"/>
              <a:t>In today</a:t>
            </a:r>
            <a:r>
              <a:rPr lang="ja-JP" altLang="en-US" sz="1200" dirty="0"/>
              <a:t>’</a:t>
            </a:r>
            <a:r>
              <a:rPr lang="en-US" altLang="ja-JP" sz="1200" dirty="0"/>
              <a:t>s world, software evolution is at the heart of any successful software. Successful software undergoes constant change. Typical changes are to add more features, fix bugs, improve performance, security, etc.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If we want to </a:t>
            </a:r>
            <a:r>
              <a:rPr lang="en-US" sz="1200" b="1" kern="1200" dirty="0">
                <a:solidFill>
                  <a:schemeClr val="tx1"/>
                </a:solidFill>
                <a:latin typeface="Times New Roman" pitchFamily="18" charset="0"/>
                <a:ea typeface="+mn-ea"/>
                <a:cs typeface="+mn-cs"/>
              </a:rPr>
              <a:t>foster a revolution in software technology,</a:t>
            </a:r>
            <a:r>
              <a:rPr lang="en-US" sz="1200" b="1" kern="1200" baseline="0" dirty="0">
                <a:solidFill>
                  <a:schemeClr val="tx1"/>
                </a:solidFill>
                <a:latin typeface="Times New Roman" pitchFamily="18" charset="0"/>
                <a:ea typeface="+mn-ea"/>
                <a:cs typeface="+mn-cs"/>
              </a:rPr>
              <a:t> similar with the industrial revolution, </a:t>
            </a:r>
            <a:r>
              <a:rPr lang="en-US" sz="1200" b="1" kern="1200" dirty="0">
                <a:solidFill>
                  <a:schemeClr val="tx1"/>
                </a:solidFill>
                <a:latin typeface="Times New Roman" pitchFamily="18" charset="0"/>
                <a:ea typeface="+mn-ea"/>
                <a:cs typeface="+mn-cs"/>
              </a:rPr>
              <a:t> </a:t>
            </a:r>
            <a:r>
              <a:rPr lang="en-US" sz="1200" b="0" kern="1200" dirty="0">
                <a:solidFill>
                  <a:schemeClr val="tx1"/>
                </a:solidFill>
                <a:latin typeface="Times New Roman" pitchFamily="18" charset="0"/>
                <a:ea typeface="+mn-ea"/>
                <a:cs typeface="+mn-cs"/>
              </a:rPr>
              <a:t>Change needs to move to a higher level of abstraction.</a:t>
            </a:r>
          </a:p>
          <a:p>
            <a:r>
              <a:rPr lang="en-US" sz="1200" b="0" kern="1200" dirty="0">
                <a:solidFill>
                  <a:schemeClr val="tx1"/>
                </a:solidFill>
                <a:latin typeface="Times New Roman" pitchFamily="18" charset="0"/>
                <a:ea typeface="+mn-ea"/>
                <a:cs typeface="+mn-cs"/>
              </a:rPr>
              <a:t>click</a:t>
            </a:r>
          </a:p>
          <a:p>
            <a:r>
              <a:rPr lang="en-US" sz="1200" b="1" kern="1200" dirty="0">
                <a:solidFill>
                  <a:schemeClr val="tx1"/>
                </a:solidFill>
                <a:latin typeface="Times New Roman" pitchFamily="18" charset="0"/>
                <a:ea typeface="+mn-ea"/>
                <a:cs typeface="+mn-cs"/>
              </a:rPr>
              <a:t>I envision a programming environment that places transformations at the center of software development, as first-class citizens.</a:t>
            </a:r>
            <a:endParaRPr lang="en-US" sz="1200" b="0" kern="1200" dirty="0">
              <a:solidFill>
                <a:schemeClr val="tx1"/>
              </a:solidFill>
              <a:latin typeface="Times New Roman" pitchFamily="18" charset="0"/>
              <a:ea typeface="+mn-ea"/>
              <a:cs typeface="+mn-cs"/>
            </a:endParaRPr>
          </a:p>
          <a:p>
            <a:endParaRPr lang="en-US" altLang="ja-JP" sz="1200" dirty="0"/>
          </a:p>
          <a:p>
            <a:r>
              <a:rPr lang="en-US" altLang="en-US" sz="1200" dirty="0"/>
              <a:t>My research addresses several important questions: </a:t>
            </a:r>
          </a:p>
          <a:p>
            <a:r>
              <a:rPr lang="en-US" altLang="en-US" sz="1200" dirty="0"/>
              <a:t>   - what are the changes that occur most often in practice?</a:t>
            </a:r>
          </a:p>
          <a:p>
            <a:r>
              <a:rPr lang="en-US" altLang="en-US" sz="1200" dirty="0"/>
              <a:t>  - and how can we automate them to improve the programmer's productivity and software quality?</a:t>
            </a:r>
          </a:p>
          <a:p>
            <a:endParaRPr lang="en-US" altLang="en-US" sz="1200" dirty="0"/>
          </a:p>
          <a:p>
            <a:r>
              <a:rPr lang="en-US" altLang="en-US" sz="1200" dirty="0"/>
              <a:t>Over the years my research team has been successfully automating three kinds of changes: upgrading library-based application to use the latest version of the library APIs on which they are based; updating obsolete tests to bring them in sync with the current version of the software; converting sequential code to parallelism so that the software runs efficiently on todays multicore machines. And upgrading mobile apps to improve responsiveness.</a:t>
            </a:r>
          </a:p>
          <a:p>
            <a:endParaRPr lang="en-US" altLang="en-US" sz="1200" dirty="0"/>
          </a:p>
          <a:p>
            <a:r>
              <a:rPr lang="en-US" altLang="en-US" sz="1200" b="1" dirty="0"/>
              <a:t>ASK: I am a contributor to the Eclipse, NetBeans, </a:t>
            </a:r>
            <a:r>
              <a:rPr lang="en-US" altLang="en-US" sz="1200" b="1" dirty="0" err="1"/>
              <a:t>VisualStudio</a:t>
            </a:r>
            <a:r>
              <a:rPr lang="en-US" altLang="en-US" sz="1200" b="1" dirty="0"/>
              <a:t>,</a:t>
            </a:r>
            <a:r>
              <a:rPr lang="en-US" altLang="en-US" sz="1200" b="1" baseline="0" dirty="0"/>
              <a:t> </a:t>
            </a:r>
            <a:r>
              <a:rPr lang="en-US" altLang="en-US" sz="1200" b="1" dirty="0"/>
              <a:t>and </a:t>
            </a:r>
            <a:r>
              <a:rPr lang="en-US" altLang="en-US" sz="1200" b="1" dirty="0" err="1"/>
              <a:t>AndroidStudio</a:t>
            </a:r>
            <a:r>
              <a:rPr lang="en-US" altLang="en-US" sz="1200" b="1" dirty="0"/>
              <a:t> development environments. Anybody here is using any of these IDEs?</a:t>
            </a:r>
          </a:p>
          <a:p>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     </a:t>
            </a:r>
            <a:endParaRPr lang="en-US" sz="1200" b="0" kern="1200" dirty="0">
              <a:solidFill>
                <a:schemeClr val="tx1"/>
              </a:solidFill>
              <a:latin typeface="Times New Roman" pitchFamily="18" charset="0"/>
              <a:ea typeface="+mn-ea"/>
              <a:cs typeface="+mn-cs"/>
            </a:endParaRPr>
          </a:p>
          <a:p>
            <a:endParaRPr lang="en-US" sz="1200" b="0" kern="1200" dirty="0">
              <a:solidFill>
                <a:schemeClr val="tx1"/>
              </a:solidFill>
              <a:latin typeface="Times New Roman" pitchFamily="18" charset="0"/>
              <a:ea typeface="+mn-ea"/>
              <a:cs typeface="+mn-cs"/>
            </a:endParaRPr>
          </a:p>
          <a:p>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click</a:t>
            </a:r>
          </a:p>
          <a:p>
            <a:r>
              <a:rPr lang="en-US" sz="1200" b="0" kern="1200" dirty="0">
                <a:solidFill>
                  <a:schemeClr val="tx1"/>
                </a:solidFill>
                <a:latin typeface="Times New Roman" pitchFamily="18" charset="0"/>
                <a:ea typeface="+mn-ea"/>
                <a:cs typeface="+mn-cs"/>
              </a:rPr>
              <a:t>To turn this vision into reality, my research is driven by important questions:</a:t>
            </a:r>
          </a:p>
          <a:p>
            <a:r>
              <a:rPr lang="en-US" sz="1200" b="0" kern="1200" dirty="0">
                <a:solidFill>
                  <a:schemeClr val="tx1"/>
                </a:solidFill>
                <a:latin typeface="Times New Roman" pitchFamily="18" charset="0"/>
                <a:ea typeface="+mn-ea"/>
                <a:cs typeface="+mn-cs"/>
              </a:rPr>
              <a:t>   - what changes occur most often in practice?</a:t>
            </a:r>
          </a:p>
          <a:p>
            <a:r>
              <a:rPr lang="en-US" sz="1200" b="0" kern="1200" dirty="0">
                <a:solidFill>
                  <a:schemeClr val="tx1"/>
                </a:solidFill>
                <a:latin typeface="Times New Roman" pitchFamily="18" charset="0"/>
                <a:ea typeface="+mn-ea"/>
                <a:cs typeface="+mn-cs"/>
              </a:rPr>
              <a:t>  - how can we automate them to improve the programmer's productivity and software quality?</a:t>
            </a:r>
          </a:p>
          <a:p>
            <a:r>
              <a:rPr lang="en-US" sz="1200" b="0" kern="1200" dirty="0">
                <a:solidFill>
                  <a:schemeClr val="tx1"/>
                </a:solidFill>
                <a:latin typeface="Times New Roman" pitchFamily="18" charset="0"/>
                <a:ea typeface="+mn-ea"/>
                <a:cs typeface="+mn-cs"/>
              </a:rPr>
              <a:t>- Can we represent programs as sequence of transformations? How are we going to archive, retrieve, visualize such transformations?</a:t>
            </a:r>
          </a:p>
          <a:p>
            <a:r>
              <a:rPr lang="en-US" sz="1200" b="0" kern="1200" dirty="0">
                <a:solidFill>
                  <a:schemeClr val="tx1"/>
                </a:solidFill>
                <a:latin typeface="Times New Roman" pitchFamily="18" charset="0"/>
                <a:ea typeface="+mn-ea"/>
                <a:cs typeface="+mn-cs"/>
              </a:rPr>
              <a:t>- Can we infer higher-level transformations from lower-level changes, especially code edits?</a:t>
            </a:r>
          </a:p>
          <a:p>
            <a:endParaRPr lang="en-US" sz="1200" b="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Answering these questions is relevant and important for practice, as well as intellectually challenging and interesting</a:t>
            </a:r>
          </a:p>
          <a:p>
            <a:endParaRPr lang="en-US" sz="1200" b="1" kern="1200" dirty="0">
              <a:solidFill>
                <a:schemeClr val="tx1"/>
              </a:solidFill>
              <a:latin typeface="Times New Roman" pitchFamily="18" charset="0"/>
              <a:ea typeface="+mn-ea"/>
              <a:cs typeface="+mn-cs"/>
            </a:endParaRPr>
          </a:p>
          <a:p>
            <a:endParaRPr lang="en-US" sz="1200" b="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click</a:t>
            </a:r>
            <a:endParaRPr lang="en-US" sz="1200" b="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Our friend Mike, performs manually a few of his changes, then he creates a custom automated</a:t>
            </a:r>
            <a:r>
              <a:rPr lang="en-US" sz="1200" b="1" kern="1200" baseline="0" dirty="0">
                <a:solidFill>
                  <a:schemeClr val="tx1"/>
                </a:solidFill>
                <a:latin typeface="Times New Roman" pitchFamily="18" charset="0"/>
                <a:ea typeface="+mn-ea"/>
                <a:cs typeface="+mn-cs"/>
              </a:rPr>
              <a:t> transformation, or better </a:t>
            </a:r>
            <a:r>
              <a:rPr lang="en-US" sz="1200" b="1" kern="1200" dirty="0">
                <a:solidFill>
                  <a:schemeClr val="tx1"/>
                </a:solidFill>
                <a:latin typeface="Times New Roman" pitchFamily="18" charset="0"/>
                <a:ea typeface="+mn-ea"/>
                <a:cs typeface="+mn-cs"/>
              </a:rPr>
              <a:t>our environment infers his transformation and creates a custom automated transformation.  Mike can reuse this transformation on the Brazilian code base, even though this code bases uses completely different names for the code elements.</a:t>
            </a:r>
          </a:p>
          <a:p>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click</a:t>
            </a:r>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a:t>
            </a:r>
            <a:r>
              <a:rPr lang="en-US" sz="1200" b="1" kern="1200" dirty="0">
                <a:solidFill>
                  <a:schemeClr val="tx1"/>
                </a:solidFill>
                <a:latin typeface="Times New Roman" pitchFamily="18" charset="0"/>
                <a:ea typeface="+mn-ea"/>
                <a:cs typeface="+mn-cs"/>
              </a:rPr>
              <a:t>even manual edits become program transformations and</a:t>
            </a:r>
            <a:r>
              <a:rPr lang="en-US" sz="1200" b="1" kern="1200" baseline="0" dirty="0">
                <a:solidFill>
                  <a:schemeClr val="tx1"/>
                </a:solidFill>
                <a:latin typeface="Times New Roman" pitchFamily="18" charset="0"/>
                <a:ea typeface="+mn-ea"/>
                <a:cs typeface="+mn-cs"/>
              </a:rPr>
              <a:t> are grouped and represented at a higher-level of abstraction</a:t>
            </a:r>
            <a:endParaRPr lang="en-US" sz="1200" b="0" kern="1200" dirty="0">
              <a:solidFill>
                <a:schemeClr val="tx1"/>
              </a:solidFill>
              <a:latin typeface="Times New Roman" pitchFamily="18" charset="0"/>
              <a:ea typeface="+mn-ea"/>
              <a:cs typeface="+mn-cs"/>
            </a:endParaRPr>
          </a:p>
          <a:p>
            <a:endParaRPr lang="en-US" sz="1200" b="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click</a:t>
            </a:r>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a:t>
            </a:r>
            <a:r>
              <a:rPr lang="en-US" sz="1200" b="1" kern="1200" dirty="0">
                <a:solidFill>
                  <a:schemeClr val="tx1"/>
                </a:solidFill>
                <a:latin typeface="Times New Roman" pitchFamily="18" charset="0"/>
                <a:ea typeface="+mn-ea"/>
                <a:cs typeface="+mn-cs"/>
              </a:rPr>
              <a:t>Because our novel environment promotes an orthogonal view of programs as a sequence of higher-level transformations, Carol can easily make sense of the new code base when she comes from vacation.</a:t>
            </a:r>
            <a:endParaRPr lang="en-US" sz="1200" b="0" kern="120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5</a:t>
            </a:fld>
            <a:endParaRPr lang="es-ES_tradnl"/>
          </a:p>
        </p:txBody>
      </p:sp>
    </p:spTree>
    <p:extLst>
      <p:ext uri="{BB962C8B-B14F-4D97-AF65-F5344CB8AC3E}">
        <p14:creationId xmlns:p14="http://schemas.microsoft.com/office/powerpoint/2010/main" val="1871794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other factors,</a:t>
            </a:r>
            <a:r>
              <a:rPr lang="en-US" baseline="0" dirty="0"/>
              <a:t> mostly on the social part, or community engineering that contributed to the growth and impact of the field.</a:t>
            </a:r>
          </a:p>
          <a:p>
            <a:endParaRPr lang="en-US" dirty="0"/>
          </a:p>
          <a:p>
            <a:r>
              <a:rPr lang="en-US" dirty="0"/>
              <a:t>Attracting strong industrial</a:t>
            </a:r>
            <a:r>
              <a:rPr lang="en-US" baseline="0" dirty="0"/>
              <a:t> champions: we have seen that the field of research has really taken off only after Martin Fowler’s publication of the Refactoring book, and the campaign of influential thought leaders in industry like Kent Beck and Ward Cunningham (the Inventors of Extreme Programming)</a:t>
            </a:r>
          </a:p>
          <a:p>
            <a:endParaRPr lang="en-US" baseline="0" dirty="0"/>
          </a:p>
          <a:p>
            <a:r>
              <a:rPr lang="en-US" baseline="0" dirty="0"/>
              <a:t>CLICK Most people in the academic community are great at publishing papers, and we need to partner with people that have complementary skills, great tool builders.</a:t>
            </a:r>
          </a:p>
          <a:p>
            <a:r>
              <a:rPr lang="en-US" baseline="0" dirty="0"/>
              <a:t>We have seen this over and over again in the famous big successes in our community (Don Roberts and Jon Brant, Eclipse team: Frank Tip form IBM Research and the Eclipse Java Development Tools team in IBM Zurich).</a:t>
            </a:r>
          </a:p>
          <a:p>
            <a:r>
              <a:rPr lang="en-US" b="1" baseline="0" dirty="0"/>
              <a:t>We created a nice ecosystem with researchers supporting the industry and vice-versa.</a:t>
            </a:r>
          </a:p>
          <a:p>
            <a:endParaRPr lang="en-US" baseline="0" dirty="0"/>
          </a:p>
          <a:p>
            <a:r>
              <a:rPr lang="en-US" baseline="0" dirty="0"/>
              <a:t>CLICK Proactively seek industry collaborations. </a:t>
            </a:r>
          </a:p>
          <a:p>
            <a:endParaRPr lang="en-US" baseline="0" dirty="0"/>
          </a:p>
          <a:p>
            <a:r>
              <a:rPr lang="en-US" baseline="0" dirty="0"/>
              <a:t>CLICK: having a shared platform that the community could build upon: We adopted Eclipse, it was open source (but developed like professional software of industrial strength quality, with yearly major releases, backed up by IBM). The documentation was not great, but Eclipse had great developer support forums, researchers could learn from reading the source code of other refactoring plugins,</a:t>
            </a:r>
          </a:p>
          <a:p>
            <a:r>
              <a:rPr lang="en-US" baseline="0" dirty="0"/>
              <a:t>- Program analysis infrastructures, like WALA and SOOT.</a:t>
            </a:r>
          </a:p>
          <a:p>
            <a:endParaRPr lang="en-US" baseline="0" dirty="0"/>
          </a:p>
          <a:p>
            <a:r>
              <a:rPr lang="en-US" baseline="0" dirty="0"/>
              <a:t>CLICK Community Infrastructure:</a:t>
            </a:r>
          </a:p>
          <a:p>
            <a:pPr marL="171450" indent="-171450">
              <a:buFontTx/>
              <a:buChar char="-"/>
            </a:pPr>
            <a:r>
              <a:rPr lang="en-US" baseline="0" dirty="0"/>
              <a:t>We had 7 refactoring workshops, </a:t>
            </a:r>
            <a:r>
              <a:rPr lang="en-US" baseline="0" dirty="0" err="1"/>
              <a:t>Dagistuhl</a:t>
            </a:r>
            <a:r>
              <a:rPr lang="en-US" baseline="0" dirty="0"/>
              <a:t> seminar. I organized the first 4 refactoring workshops. At the first refactoring workshop I organized in 2007 at ECOOP, we had 50 participants, 32 of them presented posters and we had a big display of 32 refactoring posters that year at ECOOP (about 2/3</a:t>
            </a:r>
            <a:r>
              <a:rPr lang="en-US" baseline="30000" dirty="0"/>
              <a:t>rd</a:t>
            </a:r>
            <a:r>
              <a:rPr lang="en-US" baseline="0" dirty="0"/>
              <a:t> of all posters at ECOOP that year were on Refactoring), so on the hallways I heard other people talking how it seems that everyone at ECOOP is working on refactoring.</a:t>
            </a:r>
          </a:p>
          <a:p>
            <a:pPr marL="171450" indent="-171450">
              <a:buFontTx/>
              <a:buChar char="-"/>
            </a:pPr>
            <a:r>
              <a:rPr lang="en-US" baseline="0" dirty="0"/>
              <a:t>CLICK I also invited at all these refactoring workshops the people from industry who were building the refactoring infrastructure: at Eclipse, NetBeans, </a:t>
            </a:r>
            <a:r>
              <a:rPr lang="en-US" baseline="0" dirty="0" err="1"/>
              <a:t>Intellij</a:t>
            </a:r>
            <a:r>
              <a:rPr lang="en-US" baseline="0" dirty="0"/>
              <a:t>, Visual Studio. This was crucial for the research community to meet these industry people, learn about the undocumented features they needed to use, exchange tips and tricks</a:t>
            </a:r>
          </a:p>
          <a:p>
            <a:pPr marL="171450" indent="-171450">
              <a:buFontTx/>
              <a:buChar char="-"/>
            </a:pPr>
            <a:endParaRPr lang="en-US" baseline="0" dirty="0"/>
          </a:p>
          <a:p>
            <a:pPr marL="171450" indent="-171450">
              <a:buFontTx/>
              <a:buChar char="-"/>
            </a:pPr>
            <a:r>
              <a:rPr lang="en-US" baseline="0" dirty="0"/>
              <a:t>CLICK While I was the one in charge of the first 4 refactoring workshops, I realized I need to attract new leaders and make room for others to get involved in leadership, if this was going to take off and reach significant success</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a:t>
            </a:r>
          </a:p>
          <a:p>
            <a:pPr marL="171450" indent="-171450">
              <a:buFontTx/>
              <a:buChar char="-"/>
            </a:pPr>
            <a:r>
              <a:rPr lang="en-US" baseline="0" dirty="0"/>
              <a:t>Time 2min:55sec</a:t>
            </a:r>
          </a:p>
          <a:p>
            <a:pPr marL="171450" indent="-171450">
              <a:buFontTx/>
              <a:buChar char="-"/>
            </a:pPr>
            <a:endParaRPr lang="en-US" baseline="0" dirty="0"/>
          </a:p>
          <a:p>
            <a:endParaRPr lang="en-US" baseline="0"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51</a:t>
            </a:fld>
            <a:endParaRPr lang="es-ES_tradnl"/>
          </a:p>
        </p:txBody>
      </p:sp>
    </p:spTree>
    <p:extLst>
      <p:ext uri="{BB962C8B-B14F-4D97-AF65-F5344CB8AC3E}">
        <p14:creationId xmlns:p14="http://schemas.microsoft.com/office/powerpoint/2010/main" val="1156501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a:t>
            </a:r>
            <a:r>
              <a:rPr lang="en-US" baseline="0" dirty="0"/>
              <a:t> lesson is more relevant to academics who live in world ruled by “publish or perish”.</a:t>
            </a:r>
          </a:p>
          <a:p>
            <a:endParaRPr lang="en-US" baseline="0" dirty="0"/>
          </a:p>
          <a:p>
            <a:r>
              <a:rPr lang="en-US" baseline="0" dirty="0"/>
              <a:t>You need to embrace failure. I call it the backdoor to success, because failure will teach you more lessons than success will. My ISSTA’13 paper was rejected 4 times before it was accepted at ISSTA and won the award for that year. Every single time when the paper was rejected, we looked at the reviews and asked ourselves what can we learn. I never told myself: that the reviewers were lazy. I always said: what can I do different next time so that the paper won’t get rejected.</a:t>
            </a:r>
          </a:p>
          <a:p>
            <a:endParaRPr lang="en-US" baseline="0" dirty="0"/>
          </a:p>
          <a:p>
            <a:r>
              <a:rPr lang="en-US" baseline="0" dirty="0"/>
              <a:t>Through these reflections, I discovered a series of principles that I will happily share with you to increase the chance of getting your paper accepted.</a:t>
            </a:r>
          </a:p>
          <a:p>
            <a:endParaRPr lang="en-US" baseline="0" dirty="0"/>
          </a:p>
          <a:p>
            <a:r>
              <a:rPr lang="en-US" baseline="0" dirty="0"/>
              <a:t>CLICK When you write a research paper, think about yourself as a salesman who wants to sell a product (i.e., your research) to the buyer (the reviewer in a program committee). </a:t>
            </a:r>
          </a:p>
          <a:p>
            <a:r>
              <a:rPr lang="en-US" baseline="0" dirty="0"/>
              <a:t>First, you must establish that your paper has real value: good problem to solve, sound solution, convincing evaluation, polished presentation. If you have all this in a paper, then you have a solid paper that provides good value to the buyer: the reviewer won’t be ashamed to put his stamp of approval.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Then go the extra mile and ask: what is the killer offer that you can make as a seller, so that it will create remorse in the buyer if he does not buy it?</a:t>
            </a:r>
          </a:p>
          <a:p>
            <a:endParaRPr lang="en-US" baseline="0" dirty="0"/>
          </a:p>
          <a:p>
            <a:endParaRPr lang="en-US" baseline="0" dirty="0"/>
          </a:p>
          <a:p>
            <a:r>
              <a:rPr lang="en-US" baseline="0" dirty="0"/>
              <a:t>Killer Feature #1: a large formative study that maps the landscape of where your refactoring will apply. Remember how in the two papers I presented in the beginning of my talk I described what we learned about the Asynchronous landscape of Android and .NET.</a:t>
            </a:r>
          </a:p>
          <a:p>
            <a:endParaRPr lang="en-US" baseline="0" dirty="0"/>
          </a:p>
          <a:p>
            <a:r>
              <a:rPr lang="en-US" baseline="0" dirty="0"/>
              <a:t>Killer Feature #2: Boost up the size of your empirical evaluation one order of magnitude over what the reviewers expect. </a:t>
            </a:r>
          </a:p>
          <a:p>
            <a:r>
              <a:rPr lang="en-US" baseline="0" dirty="0"/>
              <a:t>Did we learn anything new after we applied a couple hundred </a:t>
            </a:r>
            <a:r>
              <a:rPr lang="en-US" baseline="0" dirty="0" err="1"/>
              <a:t>refactorings</a:t>
            </a:r>
            <a:r>
              <a:rPr lang="en-US" baseline="0" dirty="0"/>
              <a:t>? Absolutely no. But it convinced the reviewer beyond any </a:t>
            </a:r>
            <a:r>
              <a:rPr lang="en-US" baseline="0" dirty="0" err="1"/>
              <a:t>shaddow</a:t>
            </a:r>
            <a:r>
              <a:rPr lang="en-US" baseline="0" dirty="0"/>
              <a:t> of doubt that our refactoring works on real code.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Killer Feature #3: Using our static analysis in the ICST’13 paper</a:t>
            </a:r>
            <a:r>
              <a:rPr lang="en-US" sz="1200" b="0" kern="1200" baseline="0" dirty="0">
                <a:solidFill>
                  <a:schemeClr val="tx1"/>
                </a:solidFill>
                <a:effectLst/>
                <a:latin typeface="Times New Roman" pitchFamily="18" charset="0"/>
                <a:ea typeface="+mn-ea"/>
                <a:cs typeface="+mn-cs"/>
              </a:rPr>
              <a:t> we discovered several bugs in developer’s code.</a:t>
            </a:r>
            <a:r>
              <a:rPr lang="en-US" sz="1200" b="0" kern="1200" dirty="0">
                <a:solidFill>
                  <a:schemeClr val="tx1"/>
                </a:solidFill>
                <a:effectLst/>
                <a:latin typeface="Times New Roman" pitchFamily="18" charset="0"/>
                <a:ea typeface="+mn-ea"/>
                <a:cs typeface="+mn-cs"/>
              </a:rPr>
              <a:t> The</a:t>
            </a:r>
            <a:r>
              <a:rPr lang="en-US" sz="1200" b="0" kern="1200" baseline="0" dirty="0">
                <a:solidFill>
                  <a:schemeClr val="tx1"/>
                </a:solidFill>
                <a:effectLst/>
                <a:latin typeface="Times New Roman" pitchFamily="18" charset="0"/>
                <a:ea typeface="+mn-ea"/>
                <a:cs typeface="+mn-cs"/>
              </a:rPr>
              <a:t> </a:t>
            </a:r>
            <a:r>
              <a:rPr lang="en-US" sz="1200" b="0" kern="1200" dirty="0">
                <a:solidFill>
                  <a:schemeClr val="tx1"/>
                </a:solidFill>
                <a:effectLst/>
                <a:latin typeface="Times New Roman" pitchFamily="18" charset="0"/>
                <a:ea typeface="+mn-ea"/>
                <a:cs typeface="+mn-cs"/>
              </a:rPr>
              <a:t>developers confirmed 60 as new bugs and accepted our patch.</a:t>
            </a:r>
            <a:r>
              <a:rPr lang="en-US" sz="1200" b="0" kern="1200" baseline="0" dirty="0">
                <a:solidFill>
                  <a:schemeClr val="tx1"/>
                </a:solidFill>
                <a:effectLst/>
                <a:latin typeface="Times New Roman" pitchFamily="18" charset="0"/>
                <a:ea typeface="+mn-ea"/>
                <a:cs typeface="+mn-cs"/>
              </a:rPr>
              <a:t> This convinced the reviewer that what we are doing is important and needed in practice (because developers accepted our patches).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When you bundle up one of these Killer Features with your main offer (which you already established the main paper has good value on its own), you make your paper almost impossible to be rejected.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When you bundle up ALL 3 of these Killer features, you create the KILLER offer that results in an award paper.</a:t>
            </a:r>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52</a:t>
            </a:fld>
            <a:endParaRPr lang="es-ES_tradnl"/>
          </a:p>
        </p:txBody>
      </p:sp>
    </p:spTree>
    <p:extLst>
      <p:ext uri="{BB962C8B-B14F-4D97-AF65-F5344CB8AC3E}">
        <p14:creationId xmlns:p14="http://schemas.microsoft.com/office/powerpoint/2010/main" val="1259034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217235"/>
            <a:ext cx="29919739" cy="5806078"/>
          </a:xfrm>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Many times, people</a:t>
            </a:r>
            <a:r>
              <a:rPr lang="en-US" sz="1200" b="1" kern="1200" baseline="0" dirty="0">
                <a:solidFill>
                  <a:schemeClr val="tx1"/>
                </a:solidFill>
                <a:effectLst/>
                <a:latin typeface="Times New Roman" pitchFamily="18" charset="0"/>
                <a:ea typeface="+mn-ea"/>
                <a:cs typeface="+mn-cs"/>
              </a:rPr>
              <a:t> might tell you that you need to be good at everything: The truth is that you cannot be an expert on everything, you need to know a little about everything (so that you can see connections) but focus on the area that you are passionate about and you are good at (I call this the strength zone). Spend most of your time and energy in that area, do not attempt to be good at everything, because then you will be average and mediocre at everything.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This</a:t>
            </a:r>
            <a:r>
              <a:rPr lang="en-US" sz="1200" b="1" kern="1200" baseline="0" dirty="0">
                <a:solidFill>
                  <a:schemeClr val="tx1"/>
                </a:solidFill>
                <a:effectLst/>
                <a:latin typeface="Times New Roman" pitchFamily="18" charset="0"/>
                <a:ea typeface="+mn-ea"/>
                <a:cs typeface="+mn-cs"/>
              </a:rPr>
              <a:t> is my personal story of working on refactoring. I’ve been working on refactoring for 20 years.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When I meet people at the conferences, they ask me about my current work, and I tell them that I still work on refactoring. They ask me: Danny, Don’t you get bored working on the same refactoring topic?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a:t>
            </a:r>
            <a:r>
              <a:rPr lang="en-US" sz="1200" b="1" kern="1200" dirty="0">
                <a:solidFill>
                  <a:schemeClr val="tx1"/>
                </a:solidFill>
                <a:effectLst/>
                <a:latin typeface="Times New Roman" pitchFamily="18" charset="0"/>
                <a:ea typeface="+mn-ea"/>
                <a:cs typeface="+mn-cs"/>
              </a:rPr>
              <a:t>During</a:t>
            </a:r>
            <a:r>
              <a:rPr lang="en-US" sz="1200" b="1" kern="1200" baseline="0" dirty="0">
                <a:solidFill>
                  <a:schemeClr val="tx1"/>
                </a:solidFill>
                <a:effectLst/>
                <a:latin typeface="Times New Roman" pitchFamily="18" charset="0"/>
                <a:ea typeface="+mn-ea"/>
                <a:cs typeface="+mn-cs"/>
              </a:rPr>
              <a:t> my 5 years of PhD </a:t>
            </a:r>
            <a:r>
              <a:rPr lang="en-US" sz="1200" b="1" kern="1200" dirty="0">
                <a:solidFill>
                  <a:schemeClr val="tx1"/>
                </a:solidFill>
                <a:effectLst/>
                <a:latin typeface="Times New Roman" pitchFamily="18" charset="0"/>
                <a:ea typeface="+mn-ea"/>
                <a:cs typeface="+mn-cs"/>
              </a:rPr>
              <a:t>I worked on</a:t>
            </a:r>
            <a:r>
              <a:rPr lang="en-US" sz="1200" b="1" kern="1200" baseline="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Upgrading</a:t>
            </a:r>
            <a:r>
              <a:rPr lang="en-US" sz="1200" kern="1200" dirty="0">
                <a:solidFill>
                  <a:schemeClr val="tx1"/>
                </a:solidFill>
                <a:effectLst/>
                <a:latin typeface="Times New Roman" pitchFamily="18" charset="0"/>
                <a:ea typeface="+mn-ea"/>
                <a:cs typeface="+mn-cs"/>
              </a:rPr>
              <a:t> library-based applications to use the latest API of their libraries,</a:t>
            </a:r>
            <a:r>
              <a:rPr lang="en-US" sz="1200" kern="1200" baseline="0" dirty="0">
                <a:solidFill>
                  <a:schemeClr val="tx1"/>
                </a:solidFill>
                <a:effectLst/>
                <a:latin typeface="Times New Roman" pitchFamily="18" charset="0"/>
                <a:ea typeface="+mn-ea"/>
                <a:cs typeface="+mn-cs"/>
              </a:rPr>
              <a:t> even when these APIs were refactored. </a:t>
            </a:r>
            <a:r>
              <a:rPr lang="en-US" sz="1200" b="1" kern="1200" baseline="0" dirty="0">
                <a:solidFill>
                  <a:schemeClr val="tx1"/>
                </a:solidFill>
                <a:effectLst/>
                <a:latin typeface="Times New Roman" pitchFamily="18" charset="0"/>
                <a:ea typeface="+mn-ea"/>
                <a:cs typeface="+mn-cs"/>
              </a:rPr>
              <a:t>In this stage I learned about static program analysis and learned the Eclipse refactoring engine so well that I became a contributor to Eclipse.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Just as I was finishing my PhD in 2007, the world of computing was completely shaken up when Intel stopped producing single processor systems, and went into multicore.</a:t>
            </a:r>
          </a:p>
          <a:p>
            <a:r>
              <a:rPr lang="en-US" sz="1200" b="1" kern="1200" dirty="0">
                <a:solidFill>
                  <a:schemeClr val="tx1"/>
                </a:solidFill>
                <a:effectLst/>
                <a:latin typeface="Times New Roman" pitchFamily="18" charset="0"/>
                <a:ea typeface="+mn-ea"/>
                <a:cs typeface="+mn-cs"/>
              </a:rPr>
              <a:t>So my interest shifted towards refactoring </a:t>
            </a:r>
            <a:r>
              <a:rPr lang="en-US" sz="1200" kern="1200" dirty="0">
                <a:solidFill>
                  <a:schemeClr val="tx1"/>
                </a:solidFill>
                <a:effectLst/>
                <a:latin typeface="Times New Roman" pitchFamily="18" charset="0"/>
                <a:ea typeface="+mn-ea"/>
                <a:cs typeface="+mn-cs"/>
              </a:rPr>
              <a:t>existing sequential programs to make them run in parallel,</a:t>
            </a:r>
            <a:r>
              <a:rPr lang="en-US" sz="1200" kern="1200" baseline="0" dirty="0">
                <a:solidFill>
                  <a:schemeClr val="tx1"/>
                </a:solidFill>
                <a:effectLst/>
                <a:latin typeface="Times New Roman" pitchFamily="18" charset="0"/>
                <a:ea typeface="+mn-ea"/>
                <a:cs typeface="+mn-cs"/>
              </a:rPr>
              <a:t> make programs thread-safe</a:t>
            </a:r>
            <a:r>
              <a:rPr lang="en-US" sz="1200" kern="1200" dirty="0">
                <a:solidFill>
                  <a:schemeClr val="tx1"/>
                </a:solidFill>
                <a:effectLst/>
                <a:latin typeface="Times New Roman" pitchFamily="18" charset="0"/>
                <a:ea typeface="+mn-ea"/>
                <a:cs typeface="+mn-cs"/>
              </a:rPr>
              <a:t>,</a:t>
            </a:r>
            <a:r>
              <a:rPr lang="en-US" sz="1200" kern="1200" baseline="0" dirty="0">
                <a:solidFill>
                  <a:schemeClr val="tx1"/>
                </a:solidFill>
                <a:effectLst/>
                <a:latin typeface="Times New Roman" pitchFamily="18" charset="0"/>
                <a:ea typeface="+mn-ea"/>
                <a:cs typeface="+mn-cs"/>
              </a:rPr>
              <a:t> and </a:t>
            </a:r>
            <a:r>
              <a:rPr lang="en-US" sz="1200" kern="1200" baseline="0" dirty="0" err="1">
                <a:solidFill>
                  <a:schemeClr val="tx1"/>
                </a:solidFill>
                <a:effectLst/>
                <a:latin typeface="Times New Roman" pitchFamily="18" charset="0"/>
                <a:ea typeface="+mn-ea"/>
                <a:cs typeface="+mn-cs"/>
              </a:rPr>
              <a:t>refactorings</a:t>
            </a:r>
            <a:r>
              <a:rPr lang="en-US" sz="1200" kern="1200" baseline="0" dirty="0">
                <a:solidFill>
                  <a:schemeClr val="tx1"/>
                </a:solidFill>
                <a:effectLst/>
                <a:latin typeface="Times New Roman" pitchFamily="18" charset="0"/>
                <a:ea typeface="+mn-ea"/>
                <a:cs typeface="+mn-cs"/>
              </a:rPr>
              <a:t> to improve the scalability of already parallel programs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This new world forced me into much deeper program analysis than I have done before.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But just about when I started to get comfortable with parallelism, the world changed again. People stopped buying laptops and everyone was on mobile devices. So I took what I learned from the parallelism domain, and adapted it to the new challenges of working with event—driven apps.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&lt;CLICK&gt;: now I am making the transition to yet another big domain: the digitalization of our world with </a:t>
            </a:r>
            <a:r>
              <a:rPr lang="en-US" sz="1200" b="0" kern="1200" baseline="0" dirty="0" err="1">
                <a:solidFill>
                  <a:schemeClr val="tx1"/>
                </a:solidFill>
                <a:effectLst/>
                <a:latin typeface="Times New Roman" pitchFamily="18" charset="0"/>
                <a:ea typeface="+mn-ea"/>
                <a:cs typeface="+mn-cs"/>
              </a:rPr>
              <a:t>IoT</a:t>
            </a:r>
            <a:r>
              <a:rPr lang="en-US" sz="1200" b="0" kern="1200" baseline="0" dirty="0">
                <a:solidFill>
                  <a:schemeClr val="tx1"/>
                </a:solidFill>
                <a:effectLst/>
                <a:latin typeface="Times New Roman" pitchFamily="18" charset="0"/>
                <a:ea typeface="+mn-ea"/>
                <a:cs typeface="+mn-cs"/>
              </a:rPr>
              <a:t> and how the sensors around us will collect information about us and the world that will augment our intelligence. In this new paradigm, how do we refactor existing programs that use deterministic algorithms into programs that use probabilistic computation and ML and continuously learn?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Key lesson that I learned: many times I ventured  beyond refactoring into other areas (like HCI or Compilers) that were not my </a:t>
            </a:r>
            <a:r>
              <a:rPr lang="en-US" sz="1200" b="1" kern="1200" baseline="0" dirty="0" err="1">
                <a:solidFill>
                  <a:schemeClr val="tx1"/>
                </a:solidFill>
                <a:effectLst/>
                <a:latin typeface="Times New Roman" pitchFamily="18" charset="0"/>
                <a:ea typeface="+mn-ea"/>
                <a:cs typeface="+mn-cs"/>
              </a:rPr>
              <a:t>strenghts</a:t>
            </a:r>
            <a:r>
              <a:rPr lang="en-US" sz="1200" b="1" kern="1200" baseline="0" dirty="0">
                <a:solidFill>
                  <a:schemeClr val="tx1"/>
                </a:solidFill>
                <a:effectLst/>
                <a:latin typeface="Times New Roman" pitchFamily="18" charset="0"/>
                <a:ea typeface="+mn-ea"/>
                <a:cs typeface="+mn-cs"/>
              </a:rPr>
              <a:t>. I kept failing over and over until I learned to partner with others who were strong in the areas I was weak.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I decided to stay and work  in my strength zone: </a:t>
            </a:r>
            <a:r>
              <a:rPr lang="en-US" sz="1200" b="1" kern="1200" dirty="0">
                <a:solidFill>
                  <a:schemeClr val="tx1"/>
                </a:solidFill>
                <a:effectLst/>
                <a:latin typeface="Times New Roman" pitchFamily="18" charset="0"/>
                <a:ea typeface="+mn-ea"/>
                <a:cs typeface="+mn-cs"/>
              </a:rPr>
              <a:t>principles for refactoring programs between significantly different programming models</a:t>
            </a:r>
            <a:r>
              <a:rPr lang="en-US" sz="1200" kern="1200" dirty="0">
                <a:solidFill>
                  <a:schemeClr val="tx1"/>
                </a:solidFill>
                <a:effectLst/>
                <a:latin typeface="Times New Roman" pitchFamily="18" charset="0"/>
                <a:ea typeface="+mn-ea"/>
                <a:cs typeface="+mn-cs"/>
              </a:rPr>
              <a:t>, both in terms of the control-flow (from</a:t>
            </a:r>
            <a:r>
              <a:rPr lang="en-US" sz="1200" kern="1200" baseline="0" dirty="0">
                <a:solidFill>
                  <a:schemeClr val="tx1"/>
                </a:solidFill>
                <a:effectLst/>
                <a:latin typeface="Times New Roman" pitchFamily="18" charset="0"/>
                <a:ea typeface="+mn-ea"/>
                <a:cs typeface="+mn-cs"/>
              </a:rPr>
              <a:t> synchronous to </a:t>
            </a:r>
            <a:r>
              <a:rPr lang="en-US" sz="1200" kern="1200" dirty="0">
                <a:solidFill>
                  <a:schemeClr val="tx1"/>
                </a:solidFill>
                <a:effectLst/>
                <a:latin typeface="Times New Roman" pitchFamily="18" charset="0"/>
                <a:ea typeface="+mn-ea"/>
                <a:cs typeface="+mn-cs"/>
              </a:rPr>
              <a:t>callback-based, from sequential to parallel)</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and program state (from </a:t>
            </a:r>
            <a:r>
              <a:rPr lang="en-US" sz="1200" kern="1200" dirty="0" err="1">
                <a:solidFill>
                  <a:schemeClr val="tx1"/>
                </a:solidFill>
                <a:effectLst/>
                <a:latin typeface="Times New Roman" pitchFamily="18" charset="0"/>
                <a:ea typeface="+mn-ea"/>
                <a:cs typeface="+mn-cs"/>
              </a:rPr>
              <a:t>stateful</a:t>
            </a:r>
            <a:r>
              <a:rPr lang="en-US" sz="1200" kern="1200" dirty="0">
                <a:solidFill>
                  <a:schemeClr val="tx1"/>
                </a:solidFill>
                <a:effectLst/>
                <a:latin typeface="Times New Roman" pitchFamily="18" charset="0"/>
                <a:ea typeface="+mn-ea"/>
                <a:cs typeface="+mn-cs"/>
              </a:rPr>
              <a:t> to stateless execution, and</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from shared- to distributed- memory style of communication) </a:t>
            </a:r>
            <a:endParaRPr lang="en-US" dirty="0"/>
          </a:p>
          <a:p>
            <a:endParaRPr lang="en-US" sz="1200" b="1" kern="1200" baseline="0" dirty="0">
              <a:solidFill>
                <a:schemeClr val="tx1"/>
              </a:solidFill>
              <a:effectLst/>
              <a:latin typeface="Times New Roman" pitchFamily="18" charset="0"/>
              <a:ea typeface="+mn-ea"/>
              <a:cs typeface="+mn-cs"/>
            </a:endParaRPr>
          </a:p>
          <a:p>
            <a:r>
              <a:rPr lang="en-US" sz="1200" b="1" kern="1200" baseline="0" dirty="0">
                <a:solidFill>
                  <a:schemeClr val="tx1"/>
                </a:solidFill>
                <a:effectLst/>
                <a:latin typeface="Times New Roman" pitchFamily="18" charset="0"/>
                <a:ea typeface="+mn-ea"/>
                <a:cs typeface="+mn-cs"/>
              </a:rPr>
              <a:t>But at the same time I keep an eye open on big changes in the field of computing, and I am reinventing myself every 5 years. This way I remain fresh and keep learning while I stay in my strength zone</a:t>
            </a:r>
          </a:p>
          <a:p>
            <a:pPr marL="171450" indent="-171450">
              <a:buFontTx/>
              <a:buChar char="-"/>
            </a:pPr>
            <a:endParaRPr lang="en-US" sz="1200" b="0" kern="1200" baseline="0" dirty="0">
              <a:solidFill>
                <a:schemeClr val="tx1"/>
              </a:solidFill>
              <a:effectLst/>
              <a:latin typeface="Times New Roman" pitchFamily="18" charset="0"/>
              <a:ea typeface="+mn-ea"/>
              <a:cs typeface="+mn-cs"/>
            </a:endParaRPr>
          </a:p>
          <a:p>
            <a:pPr marL="171450" indent="-171450">
              <a:buFontTx/>
              <a:buChar char="-"/>
            </a:pPr>
            <a:r>
              <a:rPr lang="en-US" sz="1200" b="0" kern="1200" baseline="0" dirty="0">
                <a:solidFill>
                  <a:schemeClr val="tx1"/>
                </a:solidFill>
                <a:effectLst/>
                <a:latin typeface="Times New Roman" pitchFamily="18" charset="0"/>
                <a:ea typeface="+mn-ea"/>
                <a:cs typeface="+mn-cs"/>
              </a:rPr>
              <a:t>==</a:t>
            </a:r>
          </a:p>
          <a:p>
            <a:pPr marL="171450" indent="-171450">
              <a:buFontTx/>
              <a:buChar char="-"/>
            </a:pPr>
            <a:r>
              <a:rPr lang="en-US" sz="1200" b="0" kern="1200" baseline="0" dirty="0">
                <a:solidFill>
                  <a:schemeClr val="tx1"/>
                </a:solidFill>
                <a:effectLst/>
                <a:latin typeface="Times New Roman" pitchFamily="18" charset="0"/>
                <a:ea typeface="+mn-ea"/>
                <a:cs typeface="+mn-cs"/>
              </a:rPr>
              <a:t>Gesture: stand in the middle and point at the screen at the different areas.</a:t>
            </a:r>
          </a:p>
          <a:p>
            <a:endParaRPr lang="en-US" sz="1200" b="0" kern="1200" dirty="0">
              <a:solidFill>
                <a:schemeClr val="tx1"/>
              </a:solidFill>
              <a:effectLst/>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a:xfrm>
            <a:off x="9242375" y="7015246"/>
            <a:ext cx="358826" cy="299955"/>
          </a:xfrm>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6</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201419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1857136"/>
            <a:ext cx="23497918" cy="6526275"/>
          </a:xfrm>
        </p:spPr>
        <p:txBody>
          <a:bodyPr/>
          <a:lstStyle/>
          <a:p>
            <a:r>
              <a:rPr lang="en-US" sz="1200" b="1" kern="1200" dirty="0">
                <a:solidFill>
                  <a:schemeClr val="tx1"/>
                </a:solidFill>
                <a:latin typeface="Times New Roman" pitchFamily="18" charset="0"/>
                <a:ea typeface="+mn-ea"/>
                <a:cs typeface="+mn-cs"/>
              </a:rPr>
              <a:t>Here is another teachable moment for you as students.</a:t>
            </a:r>
          </a:p>
          <a:p>
            <a:r>
              <a:rPr lang="en-US" sz="1200" kern="1200" dirty="0">
                <a:solidFill>
                  <a:schemeClr val="tx1"/>
                </a:solidFill>
                <a:latin typeface="Times New Roman" pitchFamily="18" charset="0"/>
                <a:ea typeface="+mn-ea"/>
                <a:cs typeface="+mn-cs"/>
              </a:rPr>
              <a:t>Identify your</a:t>
            </a:r>
            <a:r>
              <a:rPr lang="en-US" sz="1200" kern="1200" baseline="0" dirty="0">
                <a:solidFill>
                  <a:schemeClr val="tx1"/>
                </a:solidFill>
                <a:latin typeface="Times New Roman" pitchFamily="18" charset="0"/>
                <a:ea typeface="+mn-ea"/>
                <a:cs typeface="+mn-cs"/>
              </a:rPr>
              <a:t> Dream</a:t>
            </a:r>
            <a:r>
              <a:rPr lang="en-US" sz="1200" kern="1200" dirty="0">
                <a:solidFill>
                  <a:schemeClr val="tx1"/>
                </a:solidFill>
                <a:latin typeface="Times New Roman" pitchFamily="18" charset="0"/>
                <a:ea typeface="+mn-ea"/>
                <a:cs typeface="+mn-cs"/>
              </a:rPr>
              <a:t>. </a:t>
            </a:r>
          </a:p>
          <a:p>
            <a:r>
              <a:rPr lang="en-US" sz="1200" kern="1200" baseline="0" dirty="0">
                <a:solidFill>
                  <a:schemeClr val="tx1"/>
                </a:solidFill>
                <a:latin typeface="Times New Roman" pitchFamily="18" charset="0"/>
                <a:ea typeface="+mn-ea"/>
                <a:cs typeface="+mn-cs"/>
              </a:rPr>
              <a:t>What do you want. What do you really, really want? </a:t>
            </a:r>
          </a:p>
          <a:p>
            <a:r>
              <a:rPr lang="en-US" sz="1200" kern="1200" baseline="0" dirty="0">
                <a:solidFill>
                  <a:schemeClr val="tx1"/>
                </a:solidFill>
                <a:latin typeface="Times New Roman" pitchFamily="18" charset="0"/>
                <a:ea typeface="+mn-ea"/>
                <a:cs typeface="+mn-cs"/>
              </a:rPr>
              <a:t>Do you want to publish papers? Do you want to have lots of citations?</a:t>
            </a:r>
          </a:p>
          <a:p>
            <a:r>
              <a:rPr lang="en-US" sz="1200" kern="1200" baseline="0" dirty="0">
                <a:solidFill>
                  <a:schemeClr val="tx1"/>
                </a:solidFill>
                <a:latin typeface="Times New Roman" pitchFamily="18" charset="0"/>
                <a:ea typeface="+mn-ea"/>
                <a:cs typeface="+mn-cs"/>
              </a:rPr>
              <a:t>My dream for me is </a:t>
            </a:r>
            <a:r>
              <a:rPr lang="en-US" sz="1200" b="1" kern="1200" dirty="0">
                <a:solidFill>
                  <a:schemeClr val="tx1"/>
                </a:solidFill>
                <a:latin typeface="Times New Roman" pitchFamily="18" charset="0"/>
                <a:ea typeface="+mn-ea"/>
                <a:cs typeface="+mn-cs"/>
              </a:rPr>
              <a:t>making a practical</a:t>
            </a:r>
            <a:r>
              <a:rPr lang="en-US" sz="1200" b="1" kern="1200" baseline="0" dirty="0">
                <a:solidFill>
                  <a:schemeClr val="tx1"/>
                </a:solidFill>
                <a:latin typeface="Times New Roman" pitchFamily="18" charset="0"/>
                <a:ea typeface="+mn-ea"/>
                <a:cs typeface="+mn-cs"/>
              </a:rPr>
              <a:t> </a:t>
            </a:r>
            <a:r>
              <a:rPr lang="en-US" sz="1200" b="1" kern="1200" dirty="0">
                <a:solidFill>
                  <a:schemeClr val="tx1"/>
                </a:solidFill>
                <a:latin typeface="Times New Roman" pitchFamily="18" charset="0"/>
                <a:ea typeface="+mn-ea"/>
                <a:cs typeface="+mn-cs"/>
              </a:rPr>
              <a:t>difference in the life of real software developers.</a:t>
            </a:r>
            <a:r>
              <a:rPr lang="en-US" sz="1200" b="1" kern="1200" baseline="0" dirty="0">
                <a:solidFill>
                  <a:schemeClr val="tx1"/>
                </a:solidFill>
                <a:latin typeface="Times New Roman" pitchFamily="18" charset="0"/>
                <a:ea typeface="+mn-ea"/>
                <a:cs typeface="+mn-cs"/>
              </a:rPr>
              <a:t> </a:t>
            </a:r>
          </a:p>
          <a:p>
            <a:endParaRPr lang="en-US" b="1" baseline="0" dirty="0"/>
          </a:p>
          <a:p>
            <a:r>
              <a:rPr lang="en-US" b="1" baseline="0" dirty="0"/>
              <a:t>CLICK</a:t>
            </a:r>
          </a:p>
          <a:p>
            <a:r>
              <a:rPr lang="en-US" baseline="0" dirty="0"/>
              <a:t>For example, several of our refactoring tools ship with the official release of IDEs such as Microsoft Visual Studio, NetBeans, Eclipse, </a:t>
            </a:r>
            <a:r>
              <a:rPr lang="en-US" baseline="0" dirty="0" err="1"/>
              <a:t>AndroidStudio</a:t>
            </a:r>
            <a:r>
              <a:rPr lang="en-US" baseline="0" dirty="0"/>
              <a:t> </a:t>
            </a:r>
            <a:r>
              <a:rPr lang="en-US" b="1" baseline="0" dirty="0"/>
              <a:t>which are used daily by millions of software developers  </a:t>
            </a:r>
          </a:p>
          <a:p>
            <a:r>
              <a:rPr lang="en-US" baseline="0" dirty="0"/>
              <a:t>CLICK</a:t>
            </a:r>
          </a:p>
          <a:p>
            <a:r>
              <a:rPr lang="en-US" baseline="0" dirty="0"/>
              <a:t>Using our tools, we generated hundreds of change patches that were accepted in famous open source projects such as Apache foundation such as Cassandra which is used for big data processing in every single Fortune-500 company.</a:t>
            </a: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0" indent="0">
              <a:buFontTx/>
              <a:buNone/>
            </a:pPr>
            <a:r>
              <a:rPr lang="en-US" sz="1200" b="0" i="0" u="none" strike="noStrike" kern="1200" baseline="0" dirty="0">
                <a:solidFill>
                  <a:schemeClr val="tx1"/>
                </a:solidFill>
                <a:latin typeface="Times New Roman" pitchFamily="18" charset="0"/>
                <a:ea typeface="+mn-ea"/>
                <a:cs typeface="+mn-cs"/>
              </a:rPr>
              <a:t>Several years ago I developed the world’s first open-source refactoring engine for Java</a:t>
            </a:r>
          </a:p>
          <a:p>
            <a:pPr marL="0" indent="0">
              <a:buFontTx/>
              <a:buNone/>
            </a:pPr>
            <a:endParaRPr lang="en-US" sz="1200" b="0" i="0" u="none" strike="noStrike" kern="1200" baseline="0" dirty="0">
              <a:solidFill>
                <a:schemeClr val="tx1"/>
              </a:solidFill>
              <a:latin typeface="Times New Roman" pitchFamily="18" charset="0"/>
              <a:ea typeface="+mn-ea"/>
              <a:cs typeface="+mn-cs"/>
            </a:endParaRP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0" indent="0">
              <a:buFontTx/>
              <a:buNone/>
            </a:pPr>
            <a:r>
              <a:rPr lang="en-US" sz="1200" b="1" i="0" u="none" strike="noStrike" kern="1200" baseline="0" dirty="0">
                <a:solidFill>
                  <a:schemeClr val="tx1"/>
                </a:solidFill>
                <a:latin typeface="Times New Roman" pitchFamily="18" charset="0"/>
                <a:ea typeface="+mn-ea"/>
                <a:cs typeface="+mn-cs"/>
              </a:rPr>
              <a:t>The work on inferring API-level </a:t>
            </a:r>
            <a:r>
              <a:rPr lang="en-US" sz="1200" b="1" i="0" u="none" strike="noStrike" kern="1200" baseline="0" dirty="0" err="1">
                <a:solidFill>
                  <a:schemeClr val="tx1"/>
                </a:solidFill>
                <a:latin typeface="Times New Roman" pitchFamily="18" charset="0"/>
                <a:ea typeface="+mn-ea"/>
                <a:cs typeface="+mn-cs"/>
              </a:rPr>
              <a:t>refactorings</a:t>
            </a:r>
            <a:r>
              <a:rPr lang="en-US" sz="1200" b="1" i="0" u="none" strike="noStrike" kern="1200" baseline="0" dirty="0">
                <a:solidFill>
                  <a:schemeClr val="tx1"/>
                </a:solidFill>
                <a:latin typeface="Times New Roman" pitchFamily="18" charset="0"/>
                <a:ea typeface="+mn-ea"/>
                <a:cs typeface="+mn-cs"/>
              </a:rPr>
              <a:t> is used at Google, IBM, and dozens of labs</a:t>
            </a:r>
          </a:p>
          <a:p>
            <a:pPr marL="0" indent="0">
              <a:buFontTx/>
              <a:buNone/>
            </a:pPr>
            <a:r>
              <a:rPr lang="en-US" sz="1200" b="1" i="0" u="none" strike="noStrike" kern="1200" baseline="0" dirty="0">
                <a:solidFill>
                  <a:schemeClr val="tx1"/>
                </a:solidFill>
                <a:latin typeface="Times New Roman" pitchFamily="18" charset="0"/>
                <a:ea typeface="+mn-ea"/>
                <a:cs typeface="+mn-cs"/>
              </a:rPr>
              <a:t>CLICK </a:t>
            </a:r>
          </a:p>
          <a:p>
            <a:pPr marL="0" indent="0">
              <a:buFontTx/>
              <a:buNone/>
            </a:pPr>
            <a:r>
              <a:rPr lang="en-US" sz="1200" b="0" i="0" u="none" strike="noStrike" kern="1200" baseline="0" dirty="0">
                <a:solidFill>
                  <a:schemeClr val="tx1"/>
                </a:solidFill>
                <a:latin typeface="Times New Roman" pitchFamily="18" charset="0"/>
                <a:ea typeface="+mn-ea"/>
                <a:cs typeface="+mn-cs"/>
              </a:rPr>
              <a:t>Some of our testing work has been integrated in the testing infrastructure of the NETBEANS IDE at Oracle</a:t>
            </a: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moreover, the formative studies that we conducted to reveal misuse, underuse, and abuse of parallel constructs has already shaped APIs in Java and .NET official concurrency libraries</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Some of the educational resources that we developed, have already received hundreds of thousands of visitors</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CLICK</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sz="1200" b="0" i="0" u="none" strike="noStrike" kern="1200" baseline="0" dirty="0">
              <a:solidFill>
                <a:schemeClr val="tx1"/>
              </a:solidFill>
              <a:latin typeface="Times New Roman" pitchFamily="18" charset="0"/>
              <a:ea typeface="+mn-ea"/>
              <a:cs typeface="+mn-cs"/>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I am not telling you all this to impress you, but to impress upon you that it takes a mindset and dedication to identify what’s your dream and to pursue it. None of these adoption in industry have happened by chance, by publishing papers and then hoping that one day somebody in industry finds them. I was proactively pursuing industrial collaborations.</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You might think that sometimes publishing papers is going in the opposite direction to your dream. I am learning how to make academic papers serve my dream by going the extra mile to move research into practice.</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p:txBody>
      </p:sp>
      <p:sp>
        <p:nvSpPr>
          <p:cNvPr id="4" name="Slide Number Placeholder 3"/>
          <p:cNvSpPr>
            <a:spLocks noGrp="1"/>
          </p:cNvSpPr>
          <p:nvPr>
            <p:ph type="sldNum" sz="quarter" idx="10"/>
          </p:nvPr>
        </p:nvSpPr>
        <p:spPr>
          <a:xfrm>
            <a:off x="9242375" y="7015246"/>
            <a:ext cx="358826" cy="299955"/>
          </a:xfrm>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7</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29385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z="1100" dirty="0"/>
          </a:p>
          <a:p>
            <a:endParaRPr lang="en-US" altLang="en-US" sz="1100" dirty="0"/>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8</a:t>
            </a:fld>
            <a:endParaRPr lang="en-US" altLang="en-US" sz="1200"/>
          </a:p>
        </p:txBody>
      </p:sp>
    </p:spTree>
    <p:extLst>
      <p:ext uri="{BB962C8B-B14F-4D97-AF65-F5344CB8AC3E}">
        <p14:creationId xmlns:p14="http://schemas.microsoft.com/office/powerpoint/2010/main" val="22762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z="1100" b="1" dirty="0"/>
              <a:t>ASK:</a:t>
            </a:r>
            <a:r>
              <a:rPr lang="en-US" altLang="en-US" sz="1100" b="1" baseline="0" dirty="0"/>
              <a:t> anybody knows where is this place?</a:t>
            </a:r>
          </a:p>
          <a:p>
            <a:endParaRPr lang="en-US" altLang="en-US" sz="1100" b="1" baseline="0" dirty="0"/>
          </a:p>
          <a:p>
            <a:r>
              <a:rPr lang="en-US" altLang="en-US" sz="1100" b="1" baseline="0" dirty="0"/>
              <a:t>Aspen CO.</a:t>
            </a:r>
            <a:endParaRPr lang="en-US" altLang="en-US" sz="1100" b="1" dirty="0"/>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9</a:t>
            </a:fld>
            <a:endParaRPr lang="en-US" altLang="en-US" sz="1200"/>
          </a:p>
        </p:txBody>
      </p:sp>
    </p:spTree>
    <p:extLst>
      <p:ext uri="{BB962C8B-B14F-4D97-AF65-F5344CB8AC3E}">
        <p14:creationId xmlns:p14="http://schemas.microsoft.com/office/powerpoint/2010/main" val="1456327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46914" name="Rectangle 2"/>
          <p:cNvSpPr>
            <a:spLocks noGrp="1" noChangeArrowheads="1"/>
          </p:cNvSpPr>
          <p:nvPr>
            <p:ph type="ctrTitle"/>
          </p:nvPr>
        </p:nvSpPr>
        <p:spPr>
          <a:xfrm>
            <a:off x="762000" y="1219200"/>
            <a:ext cx="7772400" cy="1470025"/>
          </a:xfrm>
        </p:spPr>
        <p:txBody>
          <a:bodyPr/>
          <a:lstStyle>
            <a:lvl1pPr>
              <a:defRPr/>
            </a:lvl1pPr>
          </a:lstStyle>
          <a:p>
            <a:r>
              <a:rPr lang="en-US" dirty="0"/>
              <a:t>Click to edit Master title style</a:t>
            </a:r>
          </a:p>
        </p:txBody>
      </p:sp>
      <p:sp>
        <p:nvSpPr>
          <p:cNvPr id="1446915" name="Rectangle 3"/>
          <p:cNvSpPr>
            <a:spLocks noGrp="1" noChangeArrowheads="1"/>
          </p:cNvSpPr>
          <p:nvPr>
            <p:ph type="subTitle" idx="1"/>
          </p:nvPr>
        </p:nvSpPr>
        <p:spPr>
          <a:xfrm>
            <a:off x="1371600" y="3352800"/>
            <a:ext cx="6400800" cy="1752600"/>
          </a:xfrm>
        </p:spPr>
        <p:txBody>
          <a:bodyPr/>
          <a:lstStyle>
            <a:lvl1pPr marL="0" indent="0" algn="ctr">
              <a:buFontTx/>
              <a:buNone/>
              <a:defRPr/>
            </a:lvl1pPr>
          </a:lstStyle>
          <a:p>
            <a:r>
              <a:rPr lang="en-US" dirty="0"/>
              <a:t>Click to edit Master subtitle style</a:t>
            </a:r>
          </a:p>
        </p:txBody>
      </p:sp>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pic>
        <p:nvPicPr>
          <p:cNvPr id="4" name="Picture 3"/>
          <p:cNvPicPr>
            <a:picLocks noChangeAspect="1"/>
          </p:cNvPicPr>
          <p:nvPr userDrawn="1"/>
        </p:nvPicPr>
        <p:blipFill>
          <a:blip r:embed="rId2"/>
          <a:stretch>
            <a:fillRect/>
          </a:stretch>
        </p:blipFill>
        <p:spPr>
          <a:xfrm>
            <a:off x="0" y="5966326"/>
            <a:ext cx="863600" cy="8636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8900"/>
            <a:ext cx="2057400" cy="6007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88900"/>
            <a:ext cx="6019800" cy="6007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88900"/>
            <a:ext cx="8077200" cy="990600"/>
          </a:xfrm>
        </p:spPr>
        <p:txBody>
          <a:bodyPr/>
          <a:lstStyle/>
          <a:p>
            <a:r>
              <a:rPr lang="en-US"/>
              <a:t>Click to edit Master title style</a:t>
            </a:r>
          </a:p>
        </p:txBody>
      </p:sp>
      <p:sp>
        <p:nvSpPr>
          <p:cNvPr id="3" name="Table Placeholder 2"/>
          <p:cNvSpPr>
            <a:spLocks noGrp="1"/>
          </p:cNvSpPr>
          <p:nvPr>
            <p:ph type="tbl" idx="1"/>
          </p:nvPr>
        </p:nvSpPr>
        <p:spPr>
          <a:xfrm>
            <a:off x="457200" y="1384300"/>
            <a:ext cx="8229600" cy="4711700"/>
          </a:xfrm>
        </p:spPr>
        <p:txBody>
          <a:bodyPr/>
          <a:lstStyle/>
          <a:p>
            <a:pPr lvl="0"/>
            <a:endParaRPr lang="en-US" noProof="0"/>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214074"/>
            <a:ext cx="7772400" cy="2387600"/>
          </a:xfrm>
          <a:prstGeom prst="rect">
            <a:avLst/>
          </a:prstGeom>
        </p:spPr>
        <p:txBody>
          <a:bodyPr anchor="b"/>
          <a:lstStyle>
            <a:lvl1pPr algn="ctr">
              <a:defRPr sz="6000" baseline="0"/>
            </a:lvl1pPr>
          </a:lstStyle>
          <a:p>
            <a:r>
              <a:rPr lang="en-US" dirty="0"/>
              <a:t>Proposal Title: Insert Proposal Title</a:t>
            </a:r>
          </a:p>
        </p:txBody>
      </p:sp>
      <p:sp>
        <p:nvSpPr>
          <p:cNvPr id="3" name="Subtitle 2"/>
          <p:cNvSpPr>
            <a:spLocks noGrp="1"/>
          </p:cNvSpPr>
          <p:nvPr>
            <p:ph type="subTitle" idx="1" hasCustomPrompt="1"/>
          </p:nvPr>
        </p:nvSpPr>
        <p:spPr>
          <a:xfrm>
            <a:off x="1143000" y="3703973"/>
            <a:ext cx="6858000" cy="2447780"/>
          </a:xfrm>
        </p:spPr>
        <p:txBody>
          <a:bodyPr/>
          <a:lstStyle>
            <a:lvl1pPr marL="0" indent="0" algn="ctr">
              <a:buNone/>
              <a:defRPr sz="2400"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of Presentation</a:t>
            </a:r>
          </a:p>
          <a:p>
            <a:r>
              <a:rPr lang="en-US" dirty="0"/>
              <a:t>PI Name (s) and University</a:t>
            </a:r>
          </a:p>
          <a:p>
            <a:endParaRPr lang="en-US" dirty="0"/>
          </a:p>
          <a:p>
            <a:r>
              <a:rPr lang="en-US" dirty="0"/>
              <a:t>Initial Award Date:</a:t>
            </a:r>
          </a:p>
          <a:p>
            <a:r>
              <a:rPr lang="en-US" dirty="0"/>
              <a:t>Project Start Date: </a:t>
            </a:r>
          </a:p>
          <a:p>
            <a:endParaRPr lang="en-US" dirty="0"/>
          </a:p>
        </p:txBody>
      </p:sp>
      <p:sp>
        <p:nvSpPr>
          <p:cNvPr id="6" name="Slide Number Placeholder 5"/>
          <p:cNvSpPr>
            <a:spLocks noGrp="1"/>
          </p:cNvSpPr>
          <p:nvPr>
            <p:ph type="sldNum" sz="quarter" idx="12"/>
          </p:nvPr>
        </p:nvSpPr>
        <p:spPr>
          <a:xfrm>
            <a:off x="7859992" y="6356353"/>
            <a:ext cx="485077" cy="365125"/>
          </a:xfrm>
        </p:spPr>
        <p:txBody>
          <a:bodyPr/>
          <a:lstStyle/>
          <a:p>
            <a:fld id="{01C22B3E-D209-4738-A237-A78F31219273}" type="slidenum">
              <a:rPr lang="en-US" smtClean="0">
                <a:solidFill>
                  <a:prstClr val="black">
                    <a:tint val="75000"/>
                  </a:prstClr>
                </a:solidFill>
              </a:rPr>
              <a:pPr/>
              <a:t>‹#›</a:t>
            </a:fld>
            <a:endParaRPr lang="en-US" dirty="0">
              <a:solidFill>
                <a:prstClr val="black">
                  <a:tint val="75000"/>
                </a:prstClr>
              </a:solidFill>
            </a:endParaRPr>
          </a:p>
        </p:txBody>
      </p:sp>
      <p:sp>
        <p:nvSpPr>
          <p:cNvPr id="7" name="Rectangle 6"/>
          <p:cNvSpPr/>
          <p:nvPr userDrawn="1"/>
        </p:nvSpPr>
        <p:spPr>
          <a:xfrm>
            <a:off x="0" y="85638"/>
            <a:ext cx="9144000" cy="233699"/>
          </a:xfrm>
          <a:prstGeom prst="rect">
            <a:avLst/>
          </a:prstGeom>
          <a:solidFill>
            <a:srgbClr val="6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latin typeface="Arial Regular"/>
            </a:endParaRPr>
          </a:p>
        </p:txBody>
      </p:sp>
    </p:spTree>
    <p:extLst>
      <p:ext uri="{BB962C8B-B14F-4D97-AF65-F5344CB8AC3E}">
        <p14:creationId xmlns:p14="http://schemas.microsoft.com/office/powerpoint/2010/main" val="1885617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576773"/>
          </a:xfrm>
          <a:prstGeom prst="rect">
            <a:avLst/>
          </a:prstGeom>
        </p:spPr>
        <p:txBody>
          <a:bodyPr/>
          <a:lstStyle>
            <a:lvl1pPr>
              <a:defRPr sz="2800"/>
            </a:lvl1pPr>
          </a:lstStyle>
          <a:p>
            <a:r>
              <a:rPr lang="en-US" dirty="0"/>
              <a:t>Click to edit Master title style</a:t>
            </a:r>
          </a:p>
        </p:txBody>
      </p:sp>
      <p:sp>
        <p:nvSpPr>
          <p:cNvPr id="3" name="Content Placeholder 2"/>
          <p:cNvSpPr>
            <a:spLocks noGrp="1"/>
          </p:cNvSpPr>
          <p:nvPr>
            <p:ph idx="1"/>
          </p:nvPr>
        </p:nvSpPr>
        <p:spPr>
          <a:xfrm>
            <a:off x="628650" y="1065654"/>
            <a:ext cx="7886700" cy="51113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7863840" y="6355080"/>
            <a:ext cx="484632" cy="365125"/>
          </a:xfrm>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
        <p:nvSpPr>
          <p:cNvPr id="4" name="TextBox 3">
            <a:extLst>
              <a:ext uri="{FF2B5EF4-FFF2-40B4-BE49-F238E27FC236}">
                <a16:creationId xmlns:a16="http://schemas.microsoft.com/office/drawing/2014/main" id="{DE47A669-420C-5A41-BFB9-19C581CC340D}"/>
              </a:ext>
            </a:extLst>
          </p:cNvPr>
          <p:cNvSpPr txBox="1"/>
          <p:nvPr userDrawn="1"/>
        </p:nvSpPr>
        <p:spPr>
          <a:xfrm>
            <a:off x="625642" y="6634556"/>
            <a:ext cx="0" cy="0"/>
          </a:xfrm>
          <a:prstGeom prst="rect">
            <a:avLst/>
          </a:prstGeom>
        </p:spPr>
        <p:txBody>
          <a:bodyPr vert="horz" wrap="none" lIns="91440" tIns="45720" rIns="91440" bIns="45720" rtlCol="0" anchor="ctr">
            <a:noAutofit/>
          </a:bodyPr>
          <a:lstStyle/>
          <a:p>
            <a:pPr fontAlgn="auto">
              <a:spcBef>
                <a:spcPts val="0"/>
              </a:spcBef>
              <a:spcAft>
                <a:spcPts val="0"/>
              </a:spcAft>
            </a:pPr>
            <a:endParaRPr lang="en-US" sz="2900" b="1" dirty="0">
              <a:solidFill>
                <a:prstClr val="black"/>
              </a:solidFill>
              <a:cs typeface="Arial" panose="020B0604020202020204" pitchFamily="34" charset="0"/>
            </a:endParaRPr>
          </a:p>
        </p:txBody>
      </p:sp>
    </p:spTree>
    <p:extLst>
      <p:ext uri="{BB962C8B-B14F-4D97-AF65-F5344CB8AC3E}">
        <p14:creationId xmlns:p14="http://schemas.microsoft.com/office/powerpoint/2010/main" val="2030664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0033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729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109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9552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8292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pic>
        <p:nvPicPr>
          <p:cNvPr id="6" name="Picture 5"/>
          <p:cNvPicPr>
            <a:picLocks noChangeAspect="1"/>
          </p:cNvPicPr>
          <p:nvPr userDrawn="1"/>
        </p:nvPicPr>
        <p:blipFill>
          <a:blip r:embed="rId2"/>
          <a:stretch>
            <a:fillRect/>
          </a:stretch>
        </p:blipFill>
        <p:spPr>
          <a:xfrm>
            <a:off x="0" y="5966326"/>
            <a:ext cx="863600" cy="8636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8249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7110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67976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8292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214074"/>
            <a:ext cx="7772400" cy="2387600"/>
          </a:xfrm>
          <a:prstGeom prst="rect">
            <a:avLst/>
          </a:prstGeom>
        </p:spPr>
        <p:txBody>
          <a:bodyPr anchor="b"/>
          <a:lstStyle>
            <a:lvl1pPr algn="ctr">
              <a:defRPr sz="6000" baseline="0"/>
            </a:lvl1pPr>
          </a:lstStyle>
          <a:p>
            <a:r>
              <a:rPr lang="en-US" dirty="0"/>
              <a:t>Proposal Title: Insert Proposal Title</a:t>
            </a:r>
          </a:p>
        </p:txBody>
      </p:sp>
      <p:sp>
        <p:nvSpPr>
          <p:cNvPr id="3" name="Subtitle 2"/>
          <p:cNvSpPr>
            <a:spLocks noGrp="1"/>
          </p:cNvSpPr>
          <p:nvPr>
            <p:ph type="subTitle" idx="1" hasCustomPrompt="1"/>
          </p:nvPr>
        </p:nvSpPr>
        <p:spPr>
          <a:xfrm>
            <a:off x="1143000" y="3703973"/>
            <a:ext cx="6858000" cy="2447780"/>
          </a:xfrm>
        </p:spPr>
        <p:txBody>
          <a:bodyPr/>
          <a:lstStyle>
            <a:lvl1pPr marL="0" indent="0" algn="ctr">
              <a:buNone/>
              <a:defRPr sz="2400"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of Presentation</a:t>
            </a:r>
          </a:p>
          <a:p>
            <a:r>
              <a:rPr lang="en-US" dirty="0"/>
              <a:t>PI Name (s) and University</a:t>
            </a:r>
          </a:p>
          <a:p>
            <a:endParaRPr lang="en-US" dirty="0"/>
          </a:p>
          <a:p>
            <a:r>
              <a:rPr lang="en-US" dirty="0"/>
              <a:t>Initial Award Date:</a:t>
            </a:r>
          </a:p>
          <a:p>
            <a:r>
              <a:rPr lang="en-US" dirty="0"/>
              <a:t>Project Start Date: </a:t>
            </a:r>
          </a:p>
          <a:p>
            <a:endParaRPr lang="en-US" dirty="0"/>
          </a:p>
        </p:txBody>
      </p:sp>
      <p:sp>
        <p:nvSpPr>
          <p:cNvPr id="6" name="Slide Number Placeholder 5"/>
          <p:cNvSpPr>
            <a:spLocks noGrp="1"/>
          </p:cNvSpPr>
          <p:nvPr>
            <p:ph type="sldNum" sz="quarter" idx="12"/>
          </p:nvPr>
        </p:nvSpPr>
        <p:spPr>
          <a:xfrm>
            <a:off x="7859992" y="6356353"/>
            <a:ext cx="485077" cy="365125"/>
          </a:xfrm>
        </p:spPr>
        <p:txBody>
          <a:bodyPr/>
          <a:lstStyle/>
          <a:p>
            <a:fld id="{01C22B3E-D209-4738-A237-A78F31219273}" type="slidenum">
              <a:rPr lang="en-US" smtClean="0"/>
              <a:pPr/>
              <a:t>‹#›</a:t>
            </a:fld>
            <a:endParaRPr lang="en-US" dirty="0"/>
          </a:p>
        </p:txBody>
      </p:sp>
      <p:sp>
        <p:nvSpPr>
          <p:cNvPr id="7" name="Rectangle 6"/>
          <p:cNvSpPr/>
          <p:nvPr userDrawn="1"/>
        </p:nvSpPr>
        <p:spPr>
          <a:xfrm>
            <a:off x="0" y="85638"/>
            <a:ext cx="9144000" cy="233699"/>
          </a:xfrm>
          <a:prstGeom prst="rect">
            <a:avLst/>
          </a:prstGeom>
          <a:solidFill>
            <a:srgbClr val="6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Arial Regular"/>
            </a:endParaRPr>
          </a:p>
        </p:txBody>
      </p:sp>
    </p:spTree>
    <p:extLst>
      <p:ext uri="{BB962C8B-B14F-4D97-AF65-F5344CB8AC3E}">
        <p14:creationId xmlns:p14="http://schemas.microsoft.com/office/powerpoint/2010/main" val="17629844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576773"/>
          </a:xfrm>
          <a:prstGeom prst="rect">
            <a:avLst/>
          </a:prstGeom>
        </p:spPr>
        <p:txBody>
          <a:bodyPr/>
          <a:lstStyle>
            <a:lvl1pPr>
              <a:defRPr sz="2800"/>
            </a:lvl1pPr>
          </a:lstStyle>
          <a:p>
            <a:r>
              <a:rPr lang="en-US" dirty="0"/>
              <a:t>Click to edit Master title style</a:t>
            </a:r>
          </a:p>
        </p:txBody>
      </p:sp>
      <p:sp>
        <p:nvSpPr>
          <p:cNvPr id="3" name="Content Placeholder 2"/>
          <p:cNvSpPr>
            <a:spLocks noGrp="1"/>
          </p:cNvSpPr>
          <p:nvPr>
            <p:ph idx="1"/>
          </p:nvPr>
        </p:nvSpPr>
        <p:spPr>
          <a:xfrm>
            <a:off x="628650" y="1065654"/>
            <a:ext cx="7886700" cy="51113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7863840" y="6355080"/>
            <a:ext cx="484632" cy="365125"/>
          </a:xfrm>
        </p:spPr>
        <p:txBody>
          <a:bodyPr/>
          <a:lstStyle/>
          <a:p>
            <a:fld id="{01C22B3E-D209-4738-A237-A78F31219273}" type="slidenum">
              <a:rPr lang="en-US" smtClean="0"/>
              <a:pPr/>
              <a:t>‹#›</a:t>
            </a:fld>
            <a:endParaRPr lang="en-US"/>
          </a:p>
        </p:txBody>
      </p:sp>
      <p:sp>
        <p:nvSpPr>
          <p:cNvPr id="4" name="TextBox 3">
            <a:extLst>
              <a:ext uri="{FF2B5EF4-FFF2-40B4-BE49-F238E27FC236}">
                <a16:creationId xmlns:a16="http://schemas.microsoft.com/office/drawing/2014/main" id="{DE47A669-420C-5A41-BFB9-19C581CC340D}"/>
              </a:ext>
            </a:extLst>
          </p:cNvPr>
          <p:cNvSpPr txBox="1"/>
          <p:nvPr userDrawn="1"/>
        </p:nvSpPr>
        <p:spPr>
          <a:xfrm>
            <a:off x="625642" y="6634556"/>
            <a:ext cx="0" cy="0"/>
          </a:xfrm>
          <a:prstGeom prst="rect">
            <a:avLst/>
          </a:prstGeom>
        </p:spPr>
        <p:txBody>
          <a:bodyPr vert="horz" wrap="none" lIns="91440" tIns="45720" rIns="91440" bIns="45720" rtlCol="0" anchor="ctr">
            <a:noAutofit/>
          </a:bodyPr>
          <a:lstStyle/>
          <a:p>
            <a:pPr algn="l"/>
            <a:endParaRPr lang="en-US" sz="2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8726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32685639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2356117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40431692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2987205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2897968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26643944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34885152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26149785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1C22B3E-D209-4738-A237-A78F31219273}" type="slidenum">
              <a:rPr lang="en-US" smtClean="0"/>
              <a:pPr/>
              <a:t>‹#›</a:t>
            </a:fld>
            <a:endParaRPr lang="en-US"/>
          </a:p>
        </p:txBody>
      </p:sp>
    </p:spTree>
    <p:extLst>
      <p:ext uri="{BB962C8B-B14F-4D97-AF65-F5344CB8AC3E}">
        <p14:creationId xmlns:p14="http://schemas.microsoft.com/office/powerpoint/2010/main" val="1260726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4300"/>
            <a:ext cx="4038600" cy="4711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84300"/>
            <a:ext cx="4038600" cy="4711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3.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88900"/>
            <a:ext cx="8077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384300"/>
            <a:ext cx="8229600" cy="4711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44876" name="Line 12"/>
          <p:cNvSpPr>
            <a:spLocks noChangeShapeType="1"/>
          </p:cNvSpPr>
          <p:nvPr userDrawn="1"/>
        </p:nvSpPr>
        <p:spPr bwMode="auto">
          <a:xfrm>
            <a:off x="304800" y="1066800"/>
            <a:ext cx="8458200" cy="0"/>
          </a:xfrm>
          <a:prstGeom prst="line">
            <a:avLst/>
          </a:prstGeom>
          <a:noFill/>
          <a:ln w="41275">
            <a:solidFill>
              <a:srgbClr val="FF0000"/>
            </a:solidFill>
            <a:round/>
            <a:headEnd/>
            <a:tailEnd/>
          </a:ln>
          <a:effectLst/>
        </p:spPr>
        <p:txBody>
          <a:bodyPr wrap="none" lIns="90000" tIns="46800" rIns="90000" bIns="46800" anchor="ctr"/>
          <a:lstStyle/>
          <a:p>
            <a:pPr>
              <a:defRPr/>
            </a:pPr>
            <a:endParaRPr lang="en-US"/>
          </a:p>
        </p:txBody>
      </p:sp>
      <p:sp>
        <p:nvSpPr>
          <p:cNvPr id="2" name="Slide Number Placeholder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09538B-8050-9642-BAB9-14094EB459F8}" type="slidenum">
              <a:rPr lang="en-US" smtClean="0"/>
              <a:t>‹#›</a:t>
            </a:fld>
            <a:endParaRPr lang="en-US"/>
          </a:p>
        </p:txBody>
      </p:sp>
      <p:pic>
        <p:nvPicPr>
          <p:cNvPr id="3" name="Picture 2"/>
          <p:cNvPicPr>
            <a:picLocks noChangeAspect="1"/>
          </p:cNvPicPr>
          <p:nvPr userDrawn="1"/>
        </p:nvPicPr>
        <p:blipFill>
          <a:blip r:embed="rId14"/>
          <a:stretch>
            <a:fillRect/>
          </a:stretch>
        </p:blipFill>
        <p:spPr>
          <a:xfrm>
            <a:off x="33867" y="6104466"/>
            <a:ext cx="770467" cy="770467"/>
          </a:xfrm>
          <a:prstGeom prst="rect">
            <a:avLst/>
          </a:prstGeom>
        </p:spPr>
      </p:pic>
      <p:pic>
        <p:nvPicPr>
          <p:cNvPr id="9" name="Picture 8"/>
          <p:cNvPicPr>
            <a:picLocks noChangeAspect="1"/>
          </p:cNvPicPr>
          <p:nvPr userDrawn="1"/>
        </p:nvPicPr>
        <p:blipFill>
          <a:blip r:embed="rId15"/>
          <a:stretch>
            <a:fillRect/>
          </a:stretch>
        </p:blipFill>
        <p:spPr>
          <a:xfrm>
            <a:off x="0" y="5966326"/>
            <a:ext cx="863600" cy="863600"/>
          </a:xfrm>
          <a:prstGeom prst="rect">
            <a:avLst/>
          </a:prstGeom>
        </p:spPr>
      </p:pic>
    </p:spTree>
  </p:cSld>
  <p:clrMap bg1="lt1" tx1="dk1" bg2="lt2" tx2="dk2" accent1="accent1" accent2="accent2" accent3="accent3" accent4="accent4" accent5="accent5" accent6="accent6" hlink="hlink" folHlink="folHlink"/>
  <p:sldLayoutIdLst>
    <p:sldLayoutId id="2147483678"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hdr="0" ftr="0" dt="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pitchFamily="34" charset="0"/>
        </a:defRPr>
      </a:lvl2pPr>
      <a:lvl3pPr algn="ctr" rtl="0" eaLnBrk="0" fontAlgn="base" hangingPunct="0">
        <a:spcBef>
          <a:spcPct val="0"/>
        </a:spcBef>
        <a:spcAft>
          <a:spcPct val="0"/>
        </a:spcAft>
        <a:defRPr sz="2800">
          <a:solidFill>
            <a:schemeClr val="tx2"/>
          </a:solidFill>
          <a:latin typeface="Arial" pitchFamily="34" charset="0"/>
        </a:defRPr>
      </a:lvl3pPr>
      <a:lvl4pPr algn="ctr" rtl="0" eaLnBrk="0" fontAlgn="base" hangingPunct="0">
        <a:spcBef>
          <a:spcPct val="0"/>
        </a:spcBef>
        <a:spcAft>
          <a:spcPct val="0"/>
        </a:spcAft>
        <a:defRPr sz="2800">
          <a:solidFill>
            <a:schemeClr val="tx2"/>
          </a:solidFill>
          <a:latin typeface="Arial" pitchFamily="34" charset="0"/>
        </a:defRPr>
      </a:lvl4pPr>
      <a:lvl5pPr algn="ctr" rtl="0" eaLnBrk="0" fontAlgn="base" hangingPunct="0">
        <a:spcBef>
          <a:spcPct val="0"/>
        </a:spcBef>
        <a:spcAft>
          <a:spcPct val="0"/>
        </a:spcAft>
        <a:defRPr sz="2800">
          <a:solidFill>
            <a:schemeClr val="tx2"/>
          </a:solidFill>
          <a:latin typeface="Arial" pitchFamily="34" charset="0"/>
        </a:defRPr>
      </a:lvl5pPr>
      <a:lvl6pPr marL="457200" algn="ctr" rtl="0" fontAlgn="base">
        <a:spcBef>
          <a:spcPct val="0"/>
        </a:spcBef>
        <a:spcAft>
          <a:spcPct val="0"/>
        </a:spcAft>
        <a:defRPr sz="2800">
          <a:solidFill>
            <a:schemeClr val="tx2"/>
          </a:solidFill>
          <a:latin typeface="Arial" pitchFamily="34" charset="0"/>
        </a:defRPr>
      </a:lvl6pPr>
      <a:lvl7pPr marL="914400" algn="ctr" rtl="0" fontAlgn="base">
        <a:spcBef>
          <a:spcPct val="0"/>
        </a:spcBef>
        <a:spcAft>
          <a:spcPct val="0"/>
        </a:spcAft>
        <a:defRPr sz="2800">
          <a:solidFill>
            <a:schemeClr val="tx2"/>
          </a:solidFill>
          <a:latin typeface="Arial" pitchFamily="34" charset="0"/>
        </a:defRPr>
      </a:lvl7pPr>
      <a:lvl8pPr marL="1371600" algn="ctr" rtl="0" fontAlgn="base">
        <a:spcBef>
          <a:spcPct val="0"/>
        </a:spcBef>
        <a:spcAft>
          <a:spcPct val="0"/>
        </a:spcAft>
        <a:defRPr sz="2800">
          <a:solidFill>
            <a:schemeClr val="tx2"/>
          </a:solidFill>
          <a:latin typeface="Arial" pitchFamily="34" charset="0"/>
        </a:defRPr>
      </a:lvl8pPr>
      <a:lvl9pPr marL="1828800" algn="ctr" rtl="0" fontAlgn="base">
        <a:spcBef>
          <a:spcPct val="0"/>
        </a:spcBef>
        <a:spcAft>
          <a:spcPct val="0"/>
        </a:spcAft>
        <a:defRPr sz="28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200">
          <a:solidFill>
            <a:schemeClr val="tx1"/>
          </a:solidFill>
          <a:latin typeface="+mn-lt"/>
        </a:defRPr>
      </a:lvl3pPr>
      <a:lvl4pPr marL="1600200" indent="-228600" algn="l" rtl="0" eaLnBrk="0" fontAlgn="base" hangingPunct="0">
        <a:spcBef>
          <a:spcPct val="20000"/>
        </a:spcBef>
        <a:spcAft>
          <a:spcPct val="0"/>
        </a:spcAft>
        <a:buChar char="–"/>
        <a:defRPr sz="2200">
          <a:solidFill>
            <a:schemeClr val="tx1"/>
          </a:solidFill>
          <a:latin typeface="+mn-lt"/>
        </a:defRPr>
      </a:lvl4pPr>
      <a:lvl5pPr marL="2057400" indent="-228600" algn="l" rtl="0" eaLnBrk="0" fontAlgn="base" hangingPunct="0">
        <a:spcBef>
          <a:spcPct val="20000"/>
        </a:spcBef>
        <a:spcAft>
          <a:spcPct val="0"/>
        </a:spcAft>
        <a:buChar char="»"/>
        <a:defRPr sz="2200">
          <a:solidFill>
            <a:schemeClr val="tx1"/>
          </a:solidFill>
          <a:latin typeface="+mn-lt"/>
        </a:defRPr>
      </a:lvl5pPr>
      <a:lvl6pPr marL="2514600" indent="-228600" algn="l" rtl="0" fontAlgn="base">
        <a:spcBef>
          <a:spcPct val="20000"/>
        </a:spcBef>
        <a:spcAft>
          <a:spcPct val="0"/>
        </a:spcAft>
        <a:buChar char="»"/>
        <a:defRPr sz="2200">
          <a:solidFill>
            <a:schemeClr val="tx1"/>
          </a:solidFill>
          <a:latin typeface="+mn-lt"/>
        </a:defRPr>
      </a:lvl6pPr>
      <a:lvl7pPr marL="2971800" indent="-228600" algn="l" rtl="0" fontAlgn="base">
        <a:spcBef>
          <a:spcPct val="20000"/>
        </a:spcBef>
        <a:spcAft>
          <a:spcPct val="0"/>
        </a:spcAft>
        <a:buChar char="»"/>
        <a:defRPr sz="2200">
          <a:solidFill>
            <a:schemeClr val="tx1"/>
          </a:solidFill>
          <a:latin typeface="+mn-lt"/>
        </a:defRPr>
      </a:lvl7pPr>
      <a:lvl8pPr marL="3429000" indent="-228600" algn="l" rtl="0" fontAlgn="base">
        <a:spcBef>
          <a:spcPct val="20000"/>
        </a:spcBef>
        <a:spcAft>
          <a:spcPct val="0"/>
        </a:spcAft>
        <a:buChar char="»"/>
        <a:defRPr sz="2200">
          <a:solidFill>
            <a:schemeClr val="tx1"/>
          </a:solidFill>
          <a:latin typeface="+mn-lt"/>
        </a:defRPr>
      </a:lvl8pPr>
      <a:lvl9pPr marL="3886200" indent="-228600" algn="l" rtl="0" fontAlgn="base">
        <a:spcBef>
          <a:spcPct val="20000"/>
        </a:spcBef>
        <a:spcAft>
          <a:spcPct val="0"/>
        </a:spcAft>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455569" y="6308691"/>
            <a:ext cx="581526"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pPr fontAlgn="auto">
              <a:spcBef>
                <a:spcPts val="0"/>
              </a:spcBef>
              <a:spcAft>
                <a:spcPts val="0"/>
              </a:spcAft>
            </a:pPr>
            <a:fld id="{01C22B3E-D209-4738-A237-A78F31219273}" type="slidenum">
              <a:rPr lang="en-US" smtClean="0">
                <a:solidFill>
                  <a:prstClr val="black">
                    <a:tint val="75000"/>
                  </a:prstClr>
                </a:solidFill>
              </a:rPr>
              <a:pPr fontAlgn="auto">
                <a:spcBef>
                  <a:spcPts val="0"/>
                </a:spcBef>
                <a:spcAft>
                  <a:spcPts val="0"/>
                </a:spcAft>
              </a:pPr>
              <a:t>‹#›</a:t>
            </a:fld>
            <a:endParaRPr lang="en-US" dirty="0">
              <a:solidFill>
                <a:prstClr val="black">
                  <a:tint val="75000"/>
                </a:prstClr>
              </a:solidFill>
            </a:endParaRPr>
          </a:p>
        </p:txBody>
      </p:sp>
      <p:sp>
        <p:nvSpPr>
          <p:cNvPr id="9" name="Rectangle 8"/>
          <p:cNvSpPr/>
          <p:nvPr userDrawn="1"/>
        </p:nvSpPr>
        <p:spPr>
          <a:xfrm>
            <a:off x="0" y="85638"/>
            <a:ext cx="9144000" cy="233699"/>
          </a:xfrm>
          <a:prstGeom prst="rect">
            <a:avLst/>
          </a:prstGeom>
          <a:solidFill>
            <a:srgbClr val="6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latin typeface="Arial Regular"/>
            </a:endParaRPr>
          </a:p>
        </p:txBody>
      </p:sp>
      <p:sp>
        <p:nvSpPr>
          <p:cNvPr id="12" name="Title 1">
            <a:extLst>
              <a:ext uri="{FF2B5EF4-FFF2-40B4-BE49-F238E27FC236}">
                <a16:creationId xmlns:a16="http://schemas.microsoft.com/office/drawing/2014/main" id="{D36417ED-ECDA-874F-982C-CCC45B9D6B58}"/>
              </a:ext>
            </a:extLst>
          </p:cNvPr>
          <p:cNvSpPr txBox="1">
            <a:spLocks/>
          </p:cNvSpPr>
          <p:nvPr userDrawn="1"/>
        </p:nvSpPr>
        <p:spPr>
          <a:xfrm>
            <a:off x="628650" y="365128"/>
            <a:ext cx="7886700" cy="576773"/>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a:lstStyle>
          <a:p>
            <a:pPr fontAlgn="auto">
              <a:spcAft>
                <a:spcPts val="0"/>
              </a:spcAft>
            </a:pPr>
            <a:r>
              <a:rPr lang="en-US" dirty="0">
                <a:solidFill>
                  <a:prstClr val="black"/>
                </a:solidFill>
              </a:rPr>
              <a:t>Click to edit Master title style</a:t>
            </a:r>
          </a:p>
        </p:txBody>
      </p:sp>
    </p:spTree>
    <p:extLst>
      <p:ext uri="{BB962C8B-B14F-4D97-AF65-F5344CB8AC3E}">
        <p14:creationId xmlns:p14="http://schemas.microsoft.com/office/powerpoint/2010/main" val="129435178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Regular"/>
          <a:ea typeface="Tahoma" panose="020B0604030504040204" pitchFamily="34" charset="0"/>
          <a:cs typeface="Arial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Regular"/>
          <a:ea typeface="Tahoma" panose="020B0604030504040204" pitchFamily="34" charset="0"/>
          <a:cs typeface="Arial Regular"/>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Regular"/>
          <a:ea typeface="Tahoma" panose="020B0604030504040204" pitchFamily="34" charset="0"/>
          <a:cs typeface="Arial Regular"/>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Regular"/>
          <a:ea typeface="Tahoma" panose="020B0604030504040204" pitchFamily="34" charset="0"/>
          <a:cs typeface="Arial Regular"/>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Regular"/>
          <a:ea typeface="Tahoma" panose="020B0604030504040204" pitchFamily="34" charset="0"/>
          <a:cs typeface="Arial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455569" y="6308691"/>
            <a:ext cx="581526"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01C22B3E-D209-4738-A237-A78F31219273}" type="slidenum">
              <a:rPr lang="en-US" smtClean="0"/>
              <a:pPr/>
              <a:t>‹#›</a:t>
            </a:fld>
            <a:endParaRPr lang="en-US" dirty="0"/>
          </a:p>
        </p:txBody>
      </p:sp>
      <p:sp>
        <p:nvSpPr>
          <p:cNvPr id="9" name="Rectangle 8"/>
          <p:cNvSpPr/>
          <p:nvPr userDrawn="1"/>
        </p:nvSpPr>
        <p:spPr>
          <a:xfrm>
            <a:off x="0" y="85638"/>
            <a:ext cx="9144000" cy="233699"/>
          </a:xfrm>
          <a:prstGeom prst="rect">
            <a:avLst/>
          </a:prstGeom>
          <a:solidFill>
            <a:srgbClr val="6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Arial Regular"/>
            </a:endParaRPr>
          </a:p>
        </p:txBody>
      </p:sp>
      <p:sp>
        <p:nvSpPr>
          <p:cNvPr id="12" name="Title 1">
            <a:extLst>
              <a:ext uri="{FF2B5EF4-FFF2-40B4-BE49-F238E27FC236}">
                <a16:creationId xmlns:a16="http://schemas.microsoft.com/office/drawing/2014/main" id="{D36417ED-ECDA-874F-982C-CCC45B9D6B58}"/>
              </a:ext>
            </a:extLst>
          </p:cNvPr>
          <p:cNvSpPr txBox="1">
            <a:spLocks/>
          </p:cNvSpPr>
          <p:nvPr userDrawn="1"/>
        </p:nvSpPr>
        <p:spPr>
          <a:xfrm>
            <a:off x="628650" y="365128"/>
            <a:ext cx="7886700" cy="576773"/>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769181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Regular"/>
          <a:ea typeface="Tahoma" panose="020B0604030504040204" pitchFamily="34" charset="0"/>
          <a:cs typeface="Arial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Regular"/>
          <a:ea typeface="Tahoma" panose="020B0604030504040204" pitchFamily="34" charset="0"/>
          <a:cs typeface="Arial Regular"/>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Regular"/>
          <a:ea typeface="Tahoma" panose="020B0604030504040204" pitchFamily="34" charset="0"/>
          <a:cs typeface="Arial Regular"/>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Regular"/>
          <a:ea typeface="Tahoma" panose="020B0604030504040204" pitchFamily="34" charset="0"/>
          <a:cs typeface="Arial Regular"/>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Regular"/>
          <a:ea typeface="Tahoma" panose="020B0604030504040204" pitchFamily="34" charset="0"/>
          <a:cs typeface="Arial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1.tif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8" Type="http://schemas.openxmlformats.org/officeDocument/2006/relationships/image" Target="../media/image32.tiff"/><Relationship Id="rId13" Type="http://schemas.openxmlformats.org/officeDocument/2006/relationships/image" Target="../media/image37.tiff"/><Relationship Id="rId3" Type="http://schemas.openxmlformats.org/officeDocument/2006/relationships/image" Target="../media/image27.tiff"/><Relationship Id="rId7" Type="http://schemas.openxmlformats.org/officeDocument/2006/relationships/image" Target="../media/image31.tiff"/><Relationship Id="rId12" Type="http://schemas.openxmlformats.org/officeDocument/2006/relationships/image" Target="../media/image36.tiff"/><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0.tiff"/><Relationship Id="rId11" Type="http://schemas.openxmlformats.org/officeDocument/2006/relationships/image" Target="../media/image35.tiff"/><Relationship Id="rId5" Type="http://schemas.openxmlformats.org/officeDocument/2006/relationships/image" Target="../media/image29.tiff"/><Relationship Id="rId10" Type="http://schemas.openxmlformats.org/officeDocument/2006/relationships/image" Target="../media/image34.tiff"/><Relationship Id="rId4" Type="http://schemas.openxmlformats.org/officeDocument/2006/relationships/image" Target="../media/image28.tiff"/><Relationship Id="rId9" Type="http://schemas.openxmlformats.org/officeDocument/2006/relationships/image" Target="../media/image33.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46.tiff"/><Relationship Id="rId18" Type="http://schemas.openxmlformats.org/officeDocument/2006/relationships/image" Target="../media/image49.tiff"/><Relationship Id="rId26" Type="http://schemas.openxmlformats.org/officeDocument/2006/relationships/image" Target="../media/image57.tiff"/><Relationship Id="rId39" Type="http://schemas.openxmlformats.org/officeDocument/2006/relationships/image" Target="../media/image70.tiff"/><Relationship Id="rId21" Type="http://schemas.openxmlformats.org/officeDocument/2006/relationships/image" Target="../media/image52.tiff"/><Relationship Id="rId34" Type="http://schemas.openxmlformats.org/officeDocument/2006/relationships/image" Target="../media/image65.tiff"/><Relationship Id="rId42" Type="http://schemas.openxmlformats.org/officeDocument/2006/relationships/image" Target="../media/image73.tiff"/><Relationship Id="rId47" Type="http://schemas.openxmlformats.org/officeDocument/2006/relationships/image" Target="../media/image78.tiff"/><Relationship Id="rId50" Type="http://schemas.openxmlformats.org/officeDocument/2006/relationships/image" Target="../media/image81.tiff"/><Relationship Id="rId55" Type="http://schemas.openxmlformats.org/officeDocument/2006/relationships/image" Target="../media/image86.tiff"/><Relationship Id="rId63" Type="http://schemas.openxmlformats.org/officeDocument/2006/relationships/image" Target="../media/image92.tiff"/><Relationship Id="rId7" Type="http://schemas.openxmlformats.org/officeDocument/2006/relationships/image" Target="../media/image41.tiff"/><Relationship Id="rId2" Type="http://schemas.openxmlformats.org/officeDocument/2006/relationships/notesSlide" Target="../notesSlides/notesSlide20.xml"/><Relationship Id="rId16" Type="http://schemas.openxmlformats.org/officeDocument/2006/relationships/image" Target="../media/image31.tiff"/><Relationship Id="rId29" Type="http://schemas.openxmlformats.org/officeDocument/2006/relationships/image" Target="../media/image60.tiff"/><Relationship Id="rId11" Type="http://schemas.openxmlformats.org/officeDocument/2006/relationships/image" Target="../media/image45.tiff"/><Relationship Id="rId24" Type="http://schemas.openxmlformats.org/officeDocument/2006/relationships/image" Target="../media/image55.tiff"/><Relationship Id="rId32" Type="http://schemas.openxmlformats.org/officeDocument/2006/relationships/image" Target="../media/image63.tiff"/><Relationship Id="rId37" Type="http://schemas.openxmlformats.org/officeDocument/2006/relationships/image" Target="../media/image68.tiff"/><Relationship Id="rId40" Type="http://schemas.openxmlformats.org/officeDocument/2006/relationships/image" Target="../media/image71.tiff"/><Relationship Id="rId45" Type="http://schemas.openxmlformats.org/officeDocument/2006/relationships/image" Target="../media/image76.tiff"/><Relationship Id="rId53" Type="http://schemas.openxmlformats.org/officeDocument/2006/relationships/image" Target="../media/image84.tiff"/><Relationship Id="rId58" Type="http://schemas.openxmlformats.org/officeDocument/2006/relationships/image" Target="../media/image36.tiff"/><Relationship Id="rId5" Type="http://schemas.openxmlformats.org/officeDocument/2006/relationships/image" Target="../media/image39.tiff"/><Relationship Id="rId61" Type="http://schemas.openxmlformats.org/officeDocument/2006/relationships/image" Target="../media/image91.tiff"/><Relationship Id="rId19" Type="http://schemas.openxmlformats.org/officeDocument/2006/relationships/image" Target="../media/image50.tiff"/><Relationship Id="rId14" Type="http://schemas.openxmlformats.org/officeDocument/2006/relationships/image" Target="../media/image29.tiff"/><Relationship Id="rId22" Type="http://schemas.openxmlformats.org/officeDocument/2006/relationships/image" Target="../media/image53.tiff"/><Relationship Id="rId27" Type="http://schemas.openxmlformats.org/officeDocument/2006/relationships/image" Target="../media/image58.tiff"/><Relationship Id="rId30" Type="http://schemas.openxmlformats.org/officeDocument/2006/relationships/image" Target="../media/image61.tiff"/><Relationship Id="rId35" Type="http://schemas.openxmlformats.org/officeDocument/2006/relationships/image" Target="../media/image66.tiff"/><Relationship Id="rId43" Type="http://schemas.openxmlformats.org/officeDocument/2006/relationships/image" Target="../media/image74.tiff"/><Relationship Id="rId48" Type="http://schemas.openxmlformats.org/officeDocument/2006/relationships/image" Target="../media/image79.tiff"/><Relationship Id="rId56" Type="http://schemas.openxmlformats.org/officeDocument/2006/relationships/image" Target="../media/image87.tiff"/><Relationship Id="rId8" Type="http://schemas.openxmlformats.org/officeDocument/2006/relationships/image" Target="../media/image42.tiff"/><Relationship Id="rId51" Type="http://schemas.openxmlformats.org/officeDocument/2006/relationships/image" Target="../media/image82.tiff"/><Relationship Id="rId3" Type="http://schemas.openxmlformats.org/officeDocument/2006/relationships/image" Target="../media/image34.tiff"/><Relationship Id="rId12" Type="http://schemas.openxmlformats.org/officeDocument/2006/relationships/image" Target="../media/image35.tiff"/><Relationship Id="rId17" Type="http://schemas.openxmlformats.org/officeDocument/2006/relationships/image" Target="../media/image48.tiff"/><Relationship Id="rId25" Type="http://schemas.openxmlformats.org/officeDocument/2006/relationships/image" Target="../media/image56.tiff"/><Relationship Id="rId33" Type="http://schemas.openxmlformats.org/officeDocument/2006/relationships/image" Target="../media/image64.tiff"/><Relationship Id="rId38" Type="http://schemas.openxmlformats.org/officeDocument/2006/relationships/image" Target="../media/image69.tiff"/><Relationship Id="rId46" Type="http://schemas.openxmlformats.org/officeDocument/2006/relationships/image" Target="../media/image77.tiff"/><Relationship Id="rId59" Type="http://schemas.openxmlformats.org/officeDocument/2006/relationships/image" Target="../media/image89.tiff"/><Relationship Id="rId20" Type="http://schemas.openxmlformats.org/officeDocument/2006/relationships/image" Target="../media/image51.tiff"/><Relationship Id="rId41" Type="http://schemas.openxmlformats.org/officeDocument/2006/relationships/image" Target="../media/image72.tiff"/><Relationship Id="rId54" Type="http://schemas.openxmlformats.org/officeDocument/2006/relationships/image" Target="../media/image85.tiff"/><Relationship Id="rId62" Type="http://schemas.openxmlformats.org/officeDocument/2006/relationships/image" Target="../media/image37.tiff"/><Relationship Id="rId1" Type="http://schemas.openxmlformats.org/officeDocument/2006/relationships/slideLayout" Target="../slideLayouts/slideLayout14.xml"/><Relationship Id="rId6" Type="http://schemas.openxmlformats.org/officeDocument/2006/relationships/image" Target="../media/image40.tiff"/><Relationship Id="rId15" Type="http://schemas.openxmlformats.org/officeDocument/2006/relationships/image" Target="../media/image47.tiff"/><Relationship Id="rId23" Type="http://schemas.openxmlformats.org/officeDocument/2006/relationships/image" Target="../media/image54.tiff"/><Relationship Id="rId28" Type="http://schemas.openxmlformats.org/officeDocument/2006/relationships/image" Target="../media/image59.tiff"/><Relationship Id="rId36" Type="http://schemas.openxmlformats.org/officeDocument/2006/relationships/image" Target="../media/image67.tiff"/><Relationship Id="rId49" Type="http://schemas.openxmlformats.org/officeDocument/2006/relationships/image" Target="../media/image80.tiff"/><Relationship Id="rId57" Type="http://schemas.openxmlformats.org/officeDocument/2006/relationships/image" Target="../media/image88.tiff"/><Relationship Id="rId10" Type="http://schemas.openxmlformats.org/officeDocument/2006/relationships/image" Target="../media/image44.tiff"/><Relationship Id="rId31" Type="http://schemas.openxmlformats.org/officeDocument/2006/relationships/image" Target="../media/image62.tiff"/><Relationship Id="rId44" Type="http://schemas.openxmlformats.org/officeDocument/2006/relationships/image" Target="../media/image75.tiff"/><Relationship Id="rId52" Type="http://schemas.openxmlformats.org/officeDocument/2006/relationships/image" Target="../media/image83.tiff"/><Relationship Id="rId60" Type="http://schemas.openxmlformats.org/officeDocument/2006/relationships/image" Target="../media/image90.tiff"/><Relationship Id="rId4" Type="http://schemas.openxmlformats.org/officeDocument/2006/relationships/image" Target="../media/image38.tiff"/><Relationship Id="rId9" Type="http://schemas.openxmlformats.org/officeDocument/2006/relationships/image" Target="../media/image43.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5.xml"/><Relationship Id="rId1" Type="http://schemas.openxmlformats.org/officeDocument/2006/relationships/tags" Target="../tags/tag9.xml"/><Relationship Id="rId4" Type="http://schemas.openxmlformats.org/officeDocument/2006/relationships/image" Target="../media/image93.tiff"/></Relationships>
</file>

<file path=ppt/slides/_rels/slide2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notesSlide" Target="../notesSlides/notesSlide22.xml"/><Relationship Id="rId7" Type="http://schemas.openxmlformats.org/officeDocument/2006/relationships/image" Target="../media/image97.png"/><Relationship Id="rId2" Type="http://schemas.openxmlformats.org/officeDocument/2006/relationships/slideLayout" Target="../slideLayouts/slideLayout25.xml"/><Relationship Id="rId1" Type="http://schemas.openxmlformats.org/officeDocument/2006/relationships/tags" Target="../tags/tag10.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35.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37.xml"/><Relationship Id="rId7" Type="http://schemas.openxmlformats.org/officeDocument/2006/relationships/image" Target="../media/image109.jp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11.tiff"/><Relationship Id="rId5" Type="http://schemas.openxmlformats.org/officeDocument/2006/relationships/image" Target="../media/image106.png"/><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06.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116.png"/><Relationship Id="rId4" Type="http://schemas.openxmlformats.org/officeDocument/2006/relationships/image" Target="../media/image11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20.png"/><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122.png"/><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7.xml"/><Relationship Id="rId7" Type="http://schemas.openxmlformats.org/officeDocument/2006/relationships/image" Target="../media/image7.png"/><Relationship Id="rId12" Type="http://schemas.openxmlformats.org/officeDocument/2006/relationships/image" Target="../media/image11.tif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10683"/>
            <a:ext cx="9143999" cy="1362075"/>
          </a:xfrm>
        </p:spPr>
        <p:txBody>
          <a:bodyPr/>
          <a:lstStyle/>
          <a:p>
            <a:pPr algn="ctr"/>
            <a:r>
              <a:rPr lang="en-US" dirty="0"/>
              <a:t>Software Dev for IoT Systems</a:t>
            </a:r>
            <a:br>
              <a:rPr lang="en-US" dirty="0"/>
            </a:br>
            <a:br>
              <a:rPr lang="en-US" dirty="0"/>
            </a:br>
            <a:r>
              <a:rPr lang="en-US" sz="3200" dirty="0" err="1"/>
              <a:t>csCI</a:t>
            </a:r>
            <a:r>
              <a:rPr lang="en-US" sz="3200" dirty="0"/>
              <a:t> 7000-008 </a:t>
            </a:r>
            <a:br>
              <a:rPr lang="en-US" sz="3200" dirty="0"/>
            </a:br>
            <a:r>
              <a:rPr lang="en-US" sz="3200" dirty="0"/>
              <a:t>Tue/Thu @2Pm,</a:t>
            </a:r>
            <a:br>
              <a:rPr lang="en-US" sz="3200" dirty="0"/>
            </a:br>
            <a:endParaRPr lang="en-US" sz="3200" dirty="0"/>
          </a:p>
        </p:txBody>
      </p:sp>
      <p:sp>
        <p:nvSpPr>
          <p:cNvPr id="3" name="Text Placeholder 2"/>
          <p:cNvSpPr>
            <a:spLocks noGrp="1"/>
          </p:cNvSpPr>
          <p:nvPr>
            <p:ph type="body" idx="1"/>
          </p:nvPr>
        </p:nvSpPr>
        <p:spPr>
          <a:xfrm>
            <a:off x="685800" y="4267200"/>
            <a:ext cx="7772400" cy="749300"/>
          </a:xfrm>
        </p:spPr>
        <p:txBody>
          <a:bodyPr/>
          <a:lstStyle/>
          <a:p>
            <a:pPr algn="ctr"/>
            <a:r>
              <a:rPr lang="en-US" sz="4000" b="1" dirty="0"/>
              <a:t>Danny Dig</a:t>
            </a:r>
          </a:p>
        </p:txBody>
      </p:sp>
      <p:pic>
        <p:nvPicPr>
          <p:cNvPr id="6" name="Picture 5"/>
          <p:cNvPicPr>
            <a:picLocks noChangeAspect="1"/>
          </p:cNvPicPr>
          <p:nvPr/>
        </p:nvPicPr>
        <p:blipFill>
          <a:blip r:embed="rId3"/>
          <a:stretch>
            <a:fillRect/>
          </a:stretch>
        </p:blipFill>
        <p:spPr>
          <a:xfrm>
            <a:off x="2851148" y="4946248"/>
            <a:ext cx="3441701" cy="1764694"/>
          </a:xfrm>
          <a:prstGeom prst="rect">
            <a:avLst/>
          </a:prstGeom>
        </p:spPr>
      </p:pic>
    </p:spTree>
    <p:extLst>
      <p:ext uri="{BB962C8B-B14F-4D97-AF65-F5344CB8AC3E}">
        <p14:creationId xmlns:p14="http://schemas.microsoft.com/office/powerpoint/2010/main" val="2923158599"/>
      </p:ext>
    </p:extLst>
  </p:cSld>
  <p:clrMapOvr>
    <a:masterClrMapping/>
  </p:clrMapOvr>
  <mc:AlternateContent xmlns:mc="http://schemas.openxmlformats.org/markup-compatibility/2006" xmlns:p14="http://schemas.microsoft.com/office/powerpoint/2010/main">
    <mc:Choice Requires="p14">
      <p:transition spd="slow" p14:dur="2000" advTm="210796"/>
    </mc:Choice>
    <mc:Fallback xmlns="">
      <p:transition xmlns:p14="http://schemas.microsoft.com/office/powerpoint/2010/main" spd="slow" advTm="2107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u="sng" dirty="0"/>
              <a:t>R</a:t>
            </a:r>
            <a:r>
              <a:rPr lang="en-US" altLang="en-US" b="1" dirty="0"/>
              <a:t>ecreation</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pic>
        <p:nvPicPr>
          <p:cNvPr id="4" name="Picture 3" descr="A person skiing on the snow&#10;&#10;Description automatically generated with medium confidence">
            <a:extLst>
              <a:ext uri="{FF2B5EF4-FFF2-40B4-BE49-F238E27FC236}">
                <a16:creationId xmlns:a16="http://schemas.microsoft.com/office/drawing/2014/main" id="{3245F0AF-C3B7-4F46-BF90-73CCF1565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90603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978" y="0"/>
            <a:ext cx="5172444" cy="6896592"/>
          </a:xfrm>
          <a:prstGeom prst="rect">
            <a:avLst/>
          </a:prstGeom>
        </p:spPr>
      </p:pic>
      <p:sp>
        <p:nvSpPr>
          <p:cNvPr id="3" name="TextBox 2"/>
          <p:cNvSpPr txBox="1"/>
          <p:nvPr/>
        </p:nvSpPr>
        <p:spPr>
          <a:xfrm>
            <a:off x="425302" y="489098"/>
            <a:ext cx="3339376" cy="615553"/>
          </a:xfrm>
          <a:prstGeom prst="rect">
            <a:avLst/>
          </a:prstGeom>
          <a:noFill/>
        </p:spPr>
        <p:txBody>
          <a:bodyPr wrap="none" rtlCol="0">
            <a:spAutoFit/>
          </a:bodyPr>
          <a:lstStyle/>
          <a:p>
            <a:r>
              <a:rPr lang="en-US" sz="3400" b="1" dirty="0"/>
              <a:t>On Aug 5, 2015 </a:t>
            </a:r>
            <a:r>
              <a:rPr lang="is-IS" sz="3400" b="1" dirty="0"/>
              <a:t>…</a:t>
            </a:r>
            <a:endParaRPr lang="en-US" sz="3400" b="1" dirty="0"/>
          </a:p>
        </p:txBody>
      </p:sp>
      <p:sp>
        <p:nvSpPr>
          <p:cNvPr id="6" name="Rectangle 5"/>
          <p:cNvSpPr/>
          <p:nvPr/>
        </p:nvSpPr>
        <p:spPr>
          <a:xfrm>
            <a:off x="21265" y="5762846"/>
            <a:ext cx="2020186" cy="113768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762000" y="1333500"/>
            <a:ext cx="7620000" cy="4191000"/>
          </a:xfrm>
          <a:prstGeom prst="rect">
            <a:avLst/>
          </a:prstGeom>
        </p:spPr>
      </p:pic>
      <p:sp>
        <p:nvSpPr>
          <p:cNvPr id="8" name="TextBox 7"/>
          <p:cNvSpPr txBox="1"/>
          <p:nvPr/>
        </p:nvSpPr>
        <p:spPr>
          <a:xfrm>
            <a:off x="609600" y="2362200"/>
            <a:ext cx="184731" cy="430887"/>
          </a:xfrm>
          <a:prstGeom prst="rect">
            <a:avLst/>
          </a:prstGeom>
          <a:noFill/>
        </p:spPr>
        <p:txBody>
          <a:bodyPr wrap="none" rtlCol="0">
            <a:spAutoFit/>
          </a:bodyPr>
          <a:lstStyle/>
          <a:p>
            <a:endParaRPr lang="en-US" dirty="0"/>
          </a:p>
        </p:txBody>
      </p:sp>
      <p:sp>
        <p:nvSpPr>
          <p:cNvPr id="9" name="TextBox 8"/>
          <p:cNvSpPr txBox="1"/>
          <p:nvPr/>
        </p:nvSpPr>
        <p:spPr>
          <a:xfrm>
            <a:off x="304800" y="4590871"/>
            <a:ext cx="6404317" cy="1200329"/>
          </a:xfrm>
          <a:prstGeom prst="rect">
            <a:avLst/>
          </a:prstGeom>
          <a:noFill/>
        </p:spPr>
        <p:txBody>
          <a:bodyPr wrap="none" rtlCol="0">
            <a:spAutoFit/>
          </a:bodyPr>
          <a:lstStyle/>
          <a:p>
            <a:r>
              <a:rPr lang="en-US" sz="2400" b="1" dirty="0"/>
              <a:t>From personal success to significance </a:t>
            </a:r>
          </a:p>
          <a:p>
            <a:endParaRPr lang="en-US" sz="2400" b="1" dirty="0"/>
          </a:p>
          <a:p>
            <a:r>
              <a:rPr lang="en-US" sz="2400" b="1" dirty="0"/>
              <a:t>From a ladder climber to a ladder holder  </a:t>
            </a:r>
          </a:p>
        </p:txBody>
      </p:sp>
      <p:sp>
        <p:nvSpPr>
          <p:cNvPr id="5" name="Slide Number Placeholder 4"/>
          <p:cNvSpPr>
            <a:spLocks noGrp="1"/>
          </p:cNvSpPr>
          <p:nvPr>
            <p:ph type="sldNum" sz="quarter" idx="4294967295"/>
          </p:nvPr>
        </p:nvSpPr>
        <p:spPr>
          <a:xfrm>
            <a:off x="6553200" y="6356357"/>
            <a:ext cx="2133600" cy="365125"/>
          </a:xfrm>
          <a:prstGeom prst="rect">
            <a:avLst/>
          </a:prstGeom>
        </p:spPr>
        <p:txBody>
          <a:bodyPr/>
          <a:lstStyle/>
          <a:p>
            <a:fld id="{08C674BE-22C6-4349-B384-DE3081F5EF0F}" type="slidenum">
              <a:rPr lang="en-US" smtClean="0">
                <a:solidFill>
                  <a:prstClr val="black">
                    <a:tint val="75000"/>
                  </a:prstClr>
                </a:solidFill>
                <a:latin typeface="Calibri"/>
              </a:rPr>
              <a:pPr/>
              <a:t>11</a:t>
            </a:fld>
            <a:endParaRPr lang="en-US">
              <a:solidFill>
                <a:prstClr val="black">
                  <a:tint val="75000"/>
                </a:prstClr>
              </a:solidFill>
              <a:latin typeface="Calibri"/>
            </a:endParaRPr>
          </a:p>
        </p:txBody>
      </p:sp>
      <p:pic>
        <p:nvPicPr>
          <p:cNvPr id="4" name="Picture 3">
            <a:extLst>
              <a:ext uri="{FF2B5EF4-FFF2-40B4-BE49-F238E27FC236}">
                <a16:creationId xmlns:a16="http://schemas.microsoft.com/office/drawing/2014/main" id="{2EE02A4D-7CDC-834B-8B12-92A4A384B390}"/>
              </a:ext>
            </a:extLst>
          </p:cNvPr>
          <p:cNvPicPr>
            <a:picLocks noChangeAspect="1"/>
          </p:cNvPicPr>
          <p:nvPr/>
        </p:nvPicPr>
        <p:blipFill>
          <a:blip r:embed="rId6"/>
          <a:stretch>
            <a:fillRect/>
          </a:stretch>
        </p:blipFill>
        <p:spPr>
          <a:xfrm>
            <a:off x="7166317" y="1406842"/>
            <a:ext cx="1727200" cy="4445000"/>
          </a:xfrm>
          <a:prstGeom prst="rect">
            <a:avLst/>
          </a:prstGeom>
        </p:spPr>
      </p:pic>
      <p:pic>
        <p:nvPicPr>
          <p:cNvPr id="10" name="Picture 9">
            <a:extLst>
              <a:ext uri="{FF2B5EF4-FFF2-40B4-BE49-F238E27FC236}">
                <a16:creationId xmlns:a16="http://schemas.microsoft.com/office/drawing/2014/main" id="{24E5E4F7-A54E-E645-84B4-96B212A679E0}"/>
              </a:ext>
            </a:extLst>
          </p:cNvPr>
          <p:cNvPicPr>
            <a:picLocks noChangeAspect="1"/>
          </p:cNvPicPr>
          <p:nvPr/>
        </p:nvPicPr>
        <p:blipFill>
          <a:blip r:embed="rId7"/>
          <a:stretch>
            <a:fillRect/>
          </a:stretch>
        </p:blipFill>
        <p:spPr>
          <a:xfrm>
            <a:off x="4137748" y="5713565"/>
            <a:ext cx="1076350" cy="1076350"/>
          </a:xfrm>
          <a:prstGeom prst="rect">
            <a:avLst/>
          </a:prstGeom>
        </p:spPr>
      </p:pic>
    </p:spTree>
    <p:custDataLst>
      <p:tags r:id="rId1"/>
    </p:custDataLst>
    <p:extLst>
      <p:ext uri="{BB962C8B-B14F-4D97-AF65-F5344CB8AC3E}">
        <p14:creationId xmlns:p14="http://schemas.microsoft.com/office/powerpoint/2010/main" val="1115371024"/>
      </p:ext>
    </p:extLst>
  </p:cSld>
  <p:clrMapOvr>
    <a:masterClrMapping/>
  </p:clrMapOvr>
  <mc:AlternateContent xmlns:mc="http://schemas.openxmlformats.org/markup-compatibility/2006" xmlns:p14="http://schemas.microsoft.com/office/powerpoint/2010/main">
    <mc:Choice Requires="p14">
      <p:transition p14:dur="0" advTm="124691"/>
    </mc:Choice>
    <mc:Fallback xmlns="">
      <p:transition advTm="1246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56402-87AA-AA4F-8EC3-BC970454D89F}"/>
              </a:ext>
            </a:extLst>
          </p:cNvPr>
          <p:cNvSpPr>
            <a:spLocks noGrp="1"/>
          </p:cNvSpPr>
          <p:nvPr>
            <p:ph type="title"/>
          </p:nvPr>
        </p:nvSpPr>
        <p:spPr>
          <a:xfrm>
            <a:off x="457200" y="88900"/>
            <a:ext cx="8077200" cy="990600"/>
          </a:xfrm>
        </p:spPr>
        <p:txBody>
          <a:bodyPr wrap="square" anchor="ctr">
            <a:normAutofit/>
          </a:bodyPr>
          <a:lstStyle/>
          <a:p>
            <a:r>
              <a:rPr lang="en-US" b="1" dirty="0"/>
              <a:t>Motivation</a:t>
            </a:r>
          </a:p>
        </p:txBody>
      </p:sp>
      <p:pic>
        <p:nvPicPr>
          <p:cNvPr id="6" name="Picture 5" descr="A group of people posing for a photo&#10;&#10;Description automatically generated">
            <a:extLst>
              <a:ext uri="{FF2B5EF4-FFF2-40B4-BE49-F238E27FC236}">
                <a16:creationId xmlns:a16="http://schemas.microsoft.com/office/drawing/2014/main" id="{EEA5F3B2-BEB5-144B-BF1C-26F7AD3AAADA}"/>
              </a:ext>
            </a:extLst>
          </p:cNvPr>
          <p:cNvPicPr>
            <a:picLocks noChangeAspect="1"/>
          </p:cNvPicPr>
          <p:nvPr/>
        </p:nvPicPr>
        <p:blipFill rotWithShape="1">
          <a:blip r:embed="rId3">
            <a:extLst>
              <a:ext uri="{28A0092B-C50C-407E-A947-70E740481C1C}">
                <a14:useLocalDpi xmlns:a14="http://schemas.microsoft.com/office/drawing/2010/main" val="0"/>
              </a:ext>
            </a:extLst>
          </a:blip>
          <a:srcRect l="25890" r="9826" b="2"/>
          <a:stretch/>
        </p:blipFill>
        <p:spPr>
          <a:xfrm>
            <a:off x="457200" y="1384300"/>
            <a:ext cx="4038600" cy="4711700"/>
          </a:xfrm>
          <a:prstGeom prst="rect">
            <a:avLst/>
          </a:prstGeom>
          <a:noFill/>
        </p:spPr>
      </p:pic>
      <p:pic>
        <p:nvPicPr>
          <p:cNvPr id="8" name="Content Placeholder 7" descr="A group of people posing for the camera&#10;&#10;Description automatically generated with medium confidence">
            <a:extLst>
              <a:ext uri="{FF2B5EF4-FFF2-40B4-BE49-F238E27FC236}">
                <a16:creationId xmlns:a16="http://schemas.microsoft.com/office/drawing/2014/main" id="{02822201-FAD3-E241-9A6F-6E67D54DC09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8200" y="2225675"/>
            <a:ext cx="4038600" cy="3028950"/>
          </a:xfrm>
        </p:spPr>
      </p:pic>
      <p:sp>
        <p:nvSpPr>
          <p:cNvPr id="4" name="Slide Number Placeholder 3">
            <a:extLst>
              <a:ext uri="{FF2B5EF4-FFF2-40B4-BE49-F238E27FC236}">
                <a16:creationId xmlns:a16="http://schemas.microsoft.com/office/drawing/2014/main" id="{3683BD80-E61C-3849-A65E-45C8A7248726}"/>
              </a:ext>
            </a:extLst>
          </p:cNvPr>
          <p:cNvSpPr>
            <a:spLocks noGrp="1"/>
          </p:cNvSpPr>
          <p:nvPr>
            <p:ph type="sldNum" sz="quarter" idx="10"/>
          </p:nvPr>
        </p:nvSpPr>
        <p:spPr>
          <a:xfrm>
            <a:off x="6553200" y="6356350"/>
            <a:ext cx="2133600" cy="365125"/>
          </a:xfrm>
        </p:spPr>
        <p:txBody>
          <a:bodyPr anchor="ctr">
            <a:normAutofit/>
          </a:bodyPr>
          <a:lstStyle/>
          <a:p>
            <a:pPr>
              <a:spcAft>
                <a:spcPts val="600"/>
              </a:spcAft>
            </a:pPr>
            <a:fld id="{9E09538B-8050-9642-BAB9-14094EB459F8}" type="slidenum">
              <a:rPr lang="en-US" smtClean="0"/>
              <a:pPr>
                <a:spcAft>
                  <a:spcPts val="600"/>
                </a:spcAft>
              </a:pPr>
              <a:t>12</a:t>
            </a:fld>
            <a:endParaRPr lang="en-US"/>
          </a:p>
        </p:txBody>
      </p:sp>
      <p:pic>
        <p:nvPicPr>
          <p:cNvPr id="9" name="Picture 8">
            <a:extLst>
              <a:ext uri="{FF2B5EF4-FFF2-40B4-BE49-F238E27FC236}">
                <a16:creationId xmlns:a16="http://schemas.microsoft.com/office/drawing/2014/main" id="{1D954311-D736-8A4B-A344-44B7C8C68DD7}"/>
              </a:ext>
            </a:extLst>
          </p:cNvPr>
          <p:cNvPicPr>
            <a:picLocks noChangeAspect="1"/>
          </p:cNvPicPr>
          <p:nvPr/>
        </p:nvPicPr>
        <p:blipFill>
          <a:blip r:embed="rId5"/>
          <a:stretch>
            <a:fillRect/>
          </a:stretch>
        </p:blipFill>
        <p:spPr>
          <a:xfrm>
            <a:off x="5562600" y="209444"/>
            <a:ext cx="3784600" cy="1829012"/>
          </a:xfrm>
          <a:prstGeom prst="rect">
            <a:avLst/>
          </a:prstGeom>
        </p:spPr>
      </p:pic>
    </p:spTree>
    <p:extLst>
      <p:ext uri="{BB962C8B-B14F-4D97-AF65-F5344CB8AC3E}">
        <p14:creationId xmlns:p14="http://schemas.microsoft.com/office/powerpoint/2010/main" val="354281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Quiz #1: About YOU</a:t>
            </a:r>
          </a:p>
        </p:txBody>
      </p:sp>
      <p:sp>
        <p:nvSpPr>
          <p:cNvPr id="3" name="Content Placeholder 2"/>
          <p:cNvSpPr>
            <a:spLocks noGrp="1"/>
          </p:cNvSpPr>
          <p:nvPr>
            <p:ph idx="1"/>
          </p:nvPr>
        </p:nvSpPr>
        <p:spPr>
          <a:xfrm>
            <a:off x="457200" y="1003300"/>
            <a:ext cx="8229600" cy="4711700"/>
          </a:xfrm>
        </p:spPr>
        <p:txBody>
          <a:bodyPr/>
          <a:lstStyle/>
          <a:p>
            <a:pPr>
              <a:buFontTx/>
              <a:buChar char="-"/>
            </a:pPr>
            <a:r>
              <a:rPr lang="en-US" sz="2400" b="1" dirty="0"/>
              <a:t>Write down your name</a:t>
            </a:r>
          </a:p>
          <a:p>
            <a:pPr>
              <a:buFontTx/>
              <a:buChar char="-"/>
            </a:pPr>
            <a:r>
              <a:rPr lang="en-US" sz="2400" b="1" dirty="0">
                <a:solidFill>
                  <a:srgbClr val="FF0000"/>
                </a:solidFill>
              </a:rPr>
              <a:t>FORM</a:t>
            </a:r>
            <a:r>
              <a:rPr lang="en-US" sz="2400" b="1" dirty="0"/>
              <a:t> (family, occupation, recreation, motivation)</a:t>
            </a:r>
          </a:p>
          <a:p>
            <a:pPr>
              <a:buFontTx/>
              <a:buChar char="-"/>
            </a:pPr>
            <a:endParaRPr lang="en-US" sz="2400" b="1" dirty="0"/>
          </a:p>
          <a:p>
            <a:pPr>
              <a:buFontTx/>
              <a:buChar char="-"/>
            </a:pPr>
            <a:r>
              <a:rPr lang="en-US" sz="2400" b="1" dirty="0">
                <a:solidFill>
                  <a:srgbClr val="FF0000"/>
                </a:solidFill>
              </a:rPr>
              <a:t>Grad Program </a:t>
            </a:r>
            <a:r>
              <a:rPr lang="en-US" sz="2400" b="1" dirty="0"/>
              <a:t>(e.g., CS PhD, MS, etc.), year of study, who is your grad advisor</a:t>
            </a:r>
          </a:p>
          <a:p>
            <a:pPr>
              <a:buFontTx/>
              <a:buChar char="-"/>
            </a:pPr>
            <a:endParaRPr lang="en-US" sz="2400" b="1" dirty="0"/>
          </a:p>
          <a:p>
            <a:pPr>
              <a:buFontTx/>
              <a:buChar char="-"/>
            </a:pPr>
            <a:r>
              <a:rPr lang="en-US" sz="2400" b="1" dirty="0"/>
              <a:t>Your </a:t>
            </a:r>
            <a:r>
              <a:rPr lang="en-US" sz="2400" b="1" dirty="0">
                <a:solidFill>
                  <a:srgbClr val="FF0000"/>
                </a:solidFill>
              </a:rPr>
              <a:t>background</a:t>
            </a:r>
            <a:r>
              <a:rPr lang="en-US" sz="2400" b="1" dirty="0"/>
              <a:t> (e.g., industry experience, other CS background – such as strong ML, Systems, IoT, SE, etc.)</a:t>
            </a:r>
          </a:p>
          <a:p>
            <a:pPr>
              <a:buFontTx/>
              <a:buChar char="-"/>
            </a:pPr>
            <a:endParaRPr lang="en-US" sz="2400" b="1" dirty="0"/>
          </a:p>
          <a:p>
            <a:pPr>
              <a:buFontTx/>
              <a:buChar char="-"/>
            </a:pPr>
            <a:r>
              <a:rPr lang="en-US" sz="2400" b="1" dirty="0"/>
              <a:t>What is the ONE Thing that you </a:t>
            </a:r>
            <a:r>
              <a:rPr lang="en-US" sz="2400" b="1" dirty="0">
                <a:solidFill>
                  <a:srgbClr val="FF0000"/>
                </a:solidFill>
              </a:rPr>
              <a:t>expect</a:t>
            </a:r>
            <a:r>
              <a:rPr lang="en-US" sz="2400" b="1" dirty="0"/>
              <a:t> to take out of CSCI 7000-008?</a:t>
            </a:r>
          </a:p>
          <a:p>
            <a:pPr>
              <a:buFontTx/>
              <a:buChar char="-"/>
            </a:pPr>
            <a:r>
              <a:rPr lang="en-US" sz="2400" b="1" dirty="0"/>
              <a:t>- What are your plans </a:t>
            </a:r>
            <a:r>
              <a:rPr lang="en-US" sz="2400" b="1" dirty="0">
                <a:solidFill>
                  <a:srgbClr val="FF0000"/>
                </a:solidFill>
              </a:rPr>
              <a:t>post graduation?</a:t>
            </a:r>
          </a:p>
          <a:p>
            <a:pPr marL="0" indent="0">
              <a:buNone/>
            </a:pPr>
            <a:endParaRPr lang="en-US" sz="2400" b="1" dirty="0"/>
          </a:p>
          <a:p>
            <a:pPr marL="0" indent="0">
              <a:buNone/>
            </a:pPr>
            <a:endParaRPr lang="en-US" sz="2400" b="1" dirty="0"/>
          </a:p>
        </p:txBody>
      </p:sp>
      <p:sp>
        <p:nvSpPr>
          <p:cNvPr id="4" name="Slide Number Placeholder 3"/>
          <p:cNvSpPr>
            <a:spLocks noGrp="1"/>
          </p:cNvSpPr>
          <p:nvPr>
            <p:ph type="sldNum" sz="quarter" idx="10"/>
          </p:nvPr>
        </p:nvSpPr>
        <p:spPr/>
        <p:txBody>
          <a:bodyPr/>
          <a:lstStyle/>
          <a:p>
            <a:fld id="{9E09538B-8050-9642-BAB9-14094EB459F8}" type="slidenum">
              <a:rPr lang="en-US" smtClean="0"/>
              <a:t>13</a:t>
            </a:fld>
            <a:endParaRPr lang="en-US"/>
          </a:p>
        </p:txBody>
      </p:sp>
    </p:spTree>
    <p:extLst>
      <p:ext uri="{BB962C8B-B14F-4D97-AF65-F5344CB8AC3E}">
        <p14:creationId xmlns:p14="http://schemas.microsoft.com/office/powerpoint/2010/main" val="511200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900"/>
            <a:ext cx="8534400" cy="990600"/>
          </a:xfrm>
        </p:spPr>
        <p:txBody>
          <a:bodyPr/>
          <a:lstStyle/>
          <a:p>
            <a:r>
              <a:rPr lang="en-US" b="1" dirty="0"/>
              <a:t>What are your expectations from CSCI 7000-008?</a:t>
            </a:r>
            <a:br>
              <a:rPr lang="en-US" b="1" dirty="0"/>
            </a:br>
            <a:endParaRPr lang="en-US" b="1" dirty="0"/>
          </a:p>
        </p:txBody>
      </p:sp>
      <p:sp>
        <p:nvSpPr>
          <p:cNvPr id="3" name="Content Placeholder 2"/>
          <p:cNvSpPr>
            <a:spLocks noGrp="1"/>
          </p:cNvSpPr>
          <p:nvPr>
            <p:ph idx="1"/>
          </p:nvPr>
        </p:nvSpPr>
        <p:spPr>
          <a:xfrm>
            <a:off x="457200" y="1073150"/>
            <a:ext cx="8229600" cy="4711700"/>
          </a:xfrm>
        </p:spPr>
        <p:txBody>
          <a:bodyPr/>
          <a:lstStyle/>
          <a:p>
            <a:pPr marL="0" indent="0">
              <a:buNone/>
            </a:pPr>
            <a:endParaRPr lang="en-US" sz="2400" b="1" dirty="0"/>
          </a:p>
          <a:p>
            <a:pPr marL="457200" indent="-457200">
              <a:buAutoNum type="alphaUcPeriod"/>
            </a:pPr>
            <a:r>
              <a:rPr lang="en-US" sz="2400" b="1" dirty="0"/>
              <a:t>Do a cool IoT Project that helps society</a:t>
            </a:r>
          </a:p>
          <a:p>
            <a:pPr marL="457200" indent="-457200">
              <a:buAutoNum type="alphaUcPeriod"/>
            </a:pPr>
            <a:r>
              <a:rPr lang="en-US" sz="2400" b="1" dirty="0"/>
              <a:t>Learn about exciting IoT Applications</a:t>
            </a:r>
          </a:p>
          <a:p>
            <a:pPr marL="457200" indent="-457200">
              <a:buAutoNum type="alphaUcPeriod"/>
            </a:pPr>
            <a:r>
              <a:rPr lang="en-US" sz="2400" b="1" dirty="0"/>
              <a:t>Learn about Security for IoT Devices /Blockchain</a:t>
            </a:r>
          </a:p>
          <a:p>
            <a:pPr marL="0" indent="0">
              <a:buNone/>
            </a:pPr>
            <a:r>
              <a:rPr lang="en-US" sz="2400" b="1" dirty="0"/>
              <a:t>E. Want exposure to the research of IOT in AI and Do some automation project.</a:t>
            </a:r>
          </a:p>
          <a:p>
            <a:pPr marL="0" indent="0">
              <a:buNone/>
            </a:pPr>
            <a:r>
              <a:rPr lang="en-US" sz="2400" b="1" dirty="0"/>
              <a:t>G. Learn about the Challenges in IoT industry</a:t>
            </a:r>
          </a:p>
          <a:p>
            <a:pPr marL="0" indent="0">
              <a:buNone/>
            </a:pPr>
            <a:r>
              <a:rPr lang="en-US" sz="2400" b="1" dirty="0"/>
              <a:t>H. Learn how IoT software differs from classical software</a:t>
            </a:r>
          </a:p>
          <a:p>
            <a:pPr marL="0" indent="0">
              <a:buNone/>
            </a:pPr>
            <a:endParaRPr lang="en-US" sz="2400" b="1" dirty="0"/>
          </a:p>
        </p:txBody>
      </p:sp>
      <p:sp>
        <p:nvSpPr>
          <p:cNvPr id="4" name="Slide Number Placeholder 3"/>
          <p:cNvSpPr>
            <a:spLocks noGrp="1"/>
          </p:cNvSpPr>
          <p:nvPr>
            <p:ph type="sldNum" sz="quarter" idx="10"/>
          </p:nvPr>
        </p:nvSpPr>
        <p:spPr/>
        <p:txBody>
          <a:bodyPr/>
          <a:lstStyle/>
          <a:p>
            <a:fld id="{9E09538B-8050-9642-BAB9-14094EB459F8}" type="slidenum">
              <a:rPr lang="en-US" smtClean="0"/>
              <a:t>14</a:t>
            </a:fld>
            <a:endParaRPr lang="en-US"/>
          </a:p>
        </p:txBody>
      </p:sp>
    </p:spTree>
    <p:extLst>
      <p:ext uri="{BB962C8B-B14F-4D97-AF65-F5344CB8AC3E}">
        <p14:creationId xmlns:p14="http://schemas.microsoft.com/office/powerpoint/2010/main" val="2852701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Theme: </a:t>
            </a:r>
            <a:r>
              <a:rPr lang="en-US" b="1" dirty="0" err="1">
                <a:solidFill>
                  <a:srgbClr val="1F4C7F"/>
                </a:solidFill>
              </a:rPr>
              <a:t>IoT</a:t>
            </a:r>
            <a:endParaRPr lang="en-US" b="1" dirty="0">
              <a:solidFill>
                <a:srgbClr val="1F4C7F"/>
              </a:solidFill>
            </a:endParaRPr>
          </a:p>
        </p:txBody>
      </p:sp>
      <p:sp>
        <p:nvSpPr>
          <p:cNvPr id="6" name="Content Placeholder 5"/>
          <p:cNvSpPr>
            <a:spLocks noGrp="1"/>
          </p:cNvSpPr>
          <p:nvPr>
            <p:ph idx="1"/>
          </p:nvPr>
        </p:nvSpPr>
        <p:spPr>
          <a:xfrm>
            <a:off x="457200" y="1143000"/>
            <a:ext cx="8686800" cy="4711700"/>
          </a:xfrm>
        </p:spPr>
        <p:txBody>
          <a:bodyPr/>
          <a:lstStyle/>
          <a:p>
            <a:pPr marL="0" lvl="2" indent="0">
              <a:buNone/>
            </a:pPr>
            <a:r>
              <a:rPr lang="en-US" sz="2800" b="1" dirty="0" err="1"/>
              <a:t>IoT</a:t>
            </a:r>
            <a:r>
              <a:rPr lang="en-US" sz="2800" b="1" dirty="0"/>
              <a:t> revolution: digitization &amp;</a:t>
            </a:r>
          </a:p>
          <a:p>
            <a:pPr marL="0" lvl="2" indent="0">
              <a:buNone/>
            </a:pPr>
            <a:r>
              <a:rPr lang="en-US" sz="2800" b="1" dirty="0"/>
              <a:t>connection of everything </a:t>
            </a:r>
          </a:p>
          <a:p>
            <a:pPr marL="0" lvl="2" indent="0">
              <a:buNone/>
            </a:pPr>
            <a:endParaRPr lang="en-US" sz="2000" b="1" dirty="0"/>
          </a:p>
          <a:p>
            <a:pPr marL="0" lvl="2" indent="0">
              <a:buNone/>
            </a:pPr>
            <a:r>
              <a:rPr lang="en-US" sz="2800" b="1" dirty="0"/>
              <a:t>In 15 years, smart </a:t>
            </a:r>
          </a:p>
          <a:p>
            <a:pPr marL="0" lvl="2" indent="0">
              <a:buNone/>
            </a:pPr>
            <a:r>
              <a:rPr lang="en-US" sz="2800" b="1" dirty="0"/>
              <a:t>Infrastructure estimated to </a:t>
            </a:r>
          </a:p>
          <a:p>
            <a:pPr marL="0" lvl="2" indent="0">
              <a:buNone/>
            </a:pPr>
            <a:r>
              <a:rPr lang="en-US" sz="2800" b="1" dirty="0"/>
              <a:t>become $59T market</a:t>
            </a:r>
          </a:p>
          <a:p>
            <a:pPr marL="0" lvl="2" indent="0">
              <a:buNone/>
            </a:pPr>
            <a:endParaRPr lang="en-US" sz="2800" b="1" dirty="0"/>
          </a:p>
          <a:p>
            <a:pPr marL="0" lvl="2" indent="0">
              <a:buNone/>
            </a:pPr>
            <a:r>
              <a:rPr lang="en-US" sz="2800" b="1" dirty="0"/>
              <a:t>Q: What do you envision as some Killer Feature for </a:t>
            </a:r>
            <a:r>
              <a:rPr lang="en-US" sz="2800" b="1" dirty="0" err="1"/>
              <a:t>IoT</a:t>
            </a:r>
            <a:r>
              <a:rPr lang="en-US" sz="2800" b="1" dirty="0"/>
              <a:t>?</a:t>
            </a:r>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 name="Slide Number Placeholder 1"/>
          <p:cNvSpPr>
            <a:spLocks noGrp="1"/>
          </p:cNvSpPr>
          <p:nvPr>
            <p:ph type="sldNum" sz="quarter" idx="10"/>
          </p:nvPr>
        </p:nvSpPr>
        <p:spPr/>
        <p:txBody>
          <a:bodyPr/>
          <a:lstStyle/>
          <a:p>
            <a:fld id="{9E09538B-8050-9642-BAB9-14094EB459F8}" type="slidenum">
              <a:rPr lang="en-US" smtClean="0"/>
              <a:t>15</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900" y="-152400"/>
            <a:ext cx="3886200" cy="3429571"/>
          </a:xfrm>
          <a:prstGeom prst="rect">
            <a:avLst/>
          </a:prstGeom>
        </p:spPr>
      </p:pic>
    </p:spTree>
    <p:custDataLst>
      <p:tags r:id="rId1"/>
    </p:custDataLst>
    <p:extLst>
      <p:ext uri="{BB962C8B-B14F-4D97-AF65-F5344CB8AC3E}">
        <p14:creationId xmlns:p14="http://schemas.microsoft.com/office/powerpoint/2010/main" val="162184916"/>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marL="0" lvl="2" indent="0">
              <a:buNone/>
            </a:pPr>
            <a:r>
              <a:rPr lang="en-US" b="1" dirty="0"/>
              <a:t>Q: What are the Killer Features for </a:t>
            </a:r>
            <a:r>
              <a:rPr lang="en-US" b="1" dirty="0" err="1"/>
              <a:t>IoT</a:t>
            </a:r>
            <a:r>
              <a:rPr lang="en-US" b="1" dirty="0"/>
              <a:t>?</a:t>
            </a:r>
          </a:p>
        </p:txBody>
      </p:sp>
      <p:sp>
        <p:nvSpPr>
          <p:cNvPr id="6" name="Content Placeholder 5"/>
          <p:cNvSpPr>
            <a:spLocks noGrp="1"/>
          </p:cNvSpPr>
          <p:nvPr>
            <p:ph idx="1"/>
          </p:nvPr>
        </p:nvSpPr>
        <p:spPr>
          <a:xfrm>
            <a:off x="457200" y="1143000"/>
            <a:ext cx="8686800" cy="4711700"/>
          </a:xfrm>
        </p:spPr>
        <p:txBody>
          <a:bodyPr/>
          <a:lstStyle/>
          <a:p>
            <a:pPr marL="0" lvl="2" indent="0">
              <a:buNone/>
            </a:pPr>
            <a:r>
              <a:rPr lang="en-US" sz="2800" b="1" dirty="0"/>
              <a:t>K1: Save our resources (green, sustainable world)</a:t>
            </a:r>
          </a:p>
          <a:p>
            <a:pPr marL="0" lvl="2" indent="0">
              <a:buNone/>
            </a:pPr>
            <a:r>
              <a:rPr lang="en-US" sz="2800" b="1" dirty="0"/>
              <a:t>K2: Track health and alert authorities when in danger</a:t>
            </a:r>
          </a:p>
          <a:p>
            <a:pPr marL="0" lvl="2" indent="0">
              <a:buNone/>
            </a:pPr>
            <a:r>
              <a:rPr lang="en-US" sz="2800" b="1" dirty="0"/>
              <a:t>K3: Everything is easy to control without hassle (e.g., home automation) </a:t>
            </a:r>
          </a:p>
          <a:p>
            <a:pPr marL="0" lvl="2" indent="0">
              <a:buNone/>
            </a:pPr>
            <a:r>
              <a:rPr lang="en-US" sz="2800" b="1" dirty="0"/>
              <a:t>K4: Making resource consumption more efficient (Nest thermostat)</a:t>
            </a:r>
          </a:p>
          <a:p>
            <a:pPr marL="0" lvl="2" indent="0">
              <a:buNone/>
            </a:pPr>
            <a:r>
              <a:rPr lang="en-US" sz="2800" b="1" dirty="0"/>
              <a:t>K5: Using IoT to detect cancer and serious diseases faster</a:t>
            </a:r>
          </a:p>
          <a:p>
            <a:pPr marL="0" lvl="2" indent="0">
              <a:buNone/>
            </a:pPr>
            <a:r>
              <a:rPr lang="en-US" sz="2800" b="1" dirty="0"/>
              <a:t>K6: Using IoT to detect cancer and serious diseases faster </a:t>
            </a:r>
          </a:p>
          <a:p>
            <a:pPr marL="0" lvl="2" indent="0">
              <a:buNone/>
            </a:pPr>
            <a:r>
              <a:rPr lang="en-US" sz="2800" b="1" dirty="0"/>
              <a:t>K7: Reduce risk of working in dangerous areas (nuclear)</a:t>
            </a:r>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 name="Slide Number Placeholder 1"/>
          <p:cNvSpPr>
            <a:spLocks noGrp="1"/>
          </p:cNvSpPr>
          <p:nvPr>
            <p:ph type="sldNum" sz="quarter" idx="10"/>
          </p:nvPr>
        </p:nvSpPr>
        <p:spPr/>
        <p:txBody>
          <a:bodyPr/>
          <a:lstStyle/>
          <a:p>
            <a:fld id="{9E09538B-8050-9642-BAB9-14094EB459F8}" type="slidenum">
              <a:rPr lang="en-US" smtClean="0"/>
              <a:t>16</a:t>
            </a:fld>
            <a:endParaRPr lang="en-US"/>
          </a:p>
        </p:txBody>
      </p:sp>
      <p:sp>
        <p:nvSpPr>
          <p:cNvPr id="3" name="TextBox 2">
            <a:extLst>
              <a:ext uri="{FF2B5EF4-FFF2-40B4-BE49-F238E27FC236}">
                <a16:creationId xmlns:a16="http://schemas.microsoft.com/office/drawing/2014/main" id="{68F02AA6-2DCA-364F-AEED-2421543A524F}"/>
              </a:ext>
            </a:extLst>
          </p:cNvPr>
          <p:cNvSpPr txBox="1"/>
          <p:nvPr/>
        </p:nvSpPr>
        <p:spPr>
          <a:xfrm>
            <a:off x="1152293" y="1367883"/>
            <a:ext cx="184731" cy="430887"/>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966112402"/>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marL="0" lvl="2" indent="0">
              <a:buNone/>
            </a:pPr>
            <a:r>
              <a:rPr lang="en-US" b="1" dirty="0"/>
              <a:t>Q: What are the Killer Features for </a:t>
            </a:r>
            <a:r>
              <a:rPr lang="en-US" b="1" dirty="0" err="1"/>
              <a:t>IoT</a:t>
            </a:r>
            <a:r>
              <a:rPr lang="en-US" b="1" dirty="0"/>
              <a:t>?</a:t>
            </a:r>
          </a:p>
        </p:txBody>
      </p:sp>
      <p:sp>
        <p:nvSpPr>
          <p:cNvPr id="6" name="Content Placeholder 5"/>
          <p:cNvSpPr>
            <a:spLocks noGrp="1"/>
          </p:cNvSpPr>
          <p:nvPr>
            <p:ph idx="1"/>
          </p:nvPr>
        </p:nvSpPr>
        <p:spPr>
          <a:xfrm>
            <a:off x="457200" y="1143000"/>
            <a:ext cx="8686800" cy="5213350"/>
          </a:xfrm>
        </p:spPr>
        <p:txBody>
          <a:bodyPr/>
          <a:lstStyle/>
          <a:p>
            <a:pPr marL="0" lvl="2" indent="0">
              <a:buNone/>
            </a:pPr>
            <a:r>
              <a:rPr lang="en-US" sz="2800" b="1" dirty="0"/>
              <a:t>Smart home: </a:t>
            </a:r>
          </a:p>
          <a:p>
            <a:pPr marL="0" lvl="2" indent="0">
              <a:buNone/>
            </a:pPr>
            <a:r>
              <a:rPr lang="en-US" sz="2400" b="1" dirty="0"/>
              <a:t>- managing the home (monitoring energy and resources), scheduling family activities, housekeeping (auto-replenish consumables, cleaning, pet feeding), health monitoring (assistive care)</a:t>
            </a:r>
          </a:p>
          <a:p>
            <a:pPr marL="0" lvl="2" indent="0">
              <a:buNone/>
            </a:pPr>
            <a:endParaRPr lang="en-US" sz="1000" b="1" dirty="0"/>
          </a:p>
          <a:p>
            <a:pPr marL="0" lvl="2" indent="0">
              <a:buNone/>
            </a:pPr>
            <a:r>
              <a:rPr lang="en-US" sz="2800" b="1" dirty="0"/>
              <a:t>Smart City:</a:t>
            </a:r>
          </a:p>
          <a:p>
            <a:pPr marL="0" lvl="2" indent="0">
              <a:buNone/>
            </a:pPr>
            <a:r>
              <a:rPr lang="en-US" sz="2400" b="1" dirty="0"/>
              <a:t>- transportation (find parking), environmental monitoring of pollution, manage resources (control street lighting), enhances perception of city activities (e.g., sporting events)</a:t>
            </a:r>
          </a:p>
          <a:p>
            <a:pPr marL="0" lvl="2" indent="0">
              <a:buNone/>
            </a:pPr>
            <a:endParaRPr lang="en-US" sz="1000" b="1" dirty="0"/>
          </a:p>
          <a:p>
            <a:pPr marL="0" lvl="2" indent="0">
              <a:buNone/>
            </a:pPr>
            <a:r>
              <a:rPr lang="en-US" sz="2800" b="1" dirty="0"/>
              <a:t>Smart Manufacturing: </a:t>
            </a:r>
          </a:p>
          <a:p>
            <a:pPr marL="0" lvl="2" indent="0">
              <a:buNone/>
            </a:pPr>
            <a:r>
              <a:rPr lang="en-US" sz="2400" b="1" dirty="0"/>
              <a:t>- virtual chief foreman assisting managers </a:t>
            </a:r>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 name="Slide Number Placeholder 1"/>
          <p:cNvSpPr>
            <a:spLocks noGrp="1"/>
          </p:cNvSpPr>
          <p:nvPr>
            <p:ph type="sldNum" sz="quarter" idx="10"/>
          </p:nvPr>
        </p:nvSpPr>
        <p:spPr/>
        <p:txBody>
          <a:bodyPr/>
          <a:lstStyle/>
          <a:p>
            <a:fld id="{9E09538B-8050-9642-BAB9-14094EB459F8}" type="slidenum">
              <a:rPr lang="en-US" smtClean="0"/>
              <a:t>17</a:t>
            </a:fld>
            <a:endParaRPr lang="en-US"/>
          </a:p>
        </p:txBody>
      </p:sp>
    </p:spTree>
    <p:custDataLst>
      <p:tags r:id="rId1"/>
    </p:custDataLst>
    <p:extLst>
      <p:ext uri="{BB962C8B-B14F-4D97-AF65-F5344CB8AC3E}">
        <p14:creationId xmlns:p14="http://schemas.microsoft.com/office/powerpoint/2010/main" val="177593961"/>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marL="0" lvl="2" indent="0">
              <a:buNone/>
            </a:pPr>
            <a:r>
              <a:rPr lang="en-US" b="1" dirty="0"/>
              <a:t>From </a:t>
            </a:r>
            <a:r>
              <a:rPr lang="en-US" b="1" dirty="0" err="1"/>
              <a:t>IoT</a:t>
            </a:r>
            <a:r>
              <a:rPr lang="en-US" b="1" dirty="0"/>
              <a:t> 1.0 to 2.0</a:t>
            </a:r>
          </a:p>
        </p:txBody>
      </p:sp>
      <p:sp>
        <p:nvSpPr>
          <p:cNvPr id="6" name="Content Placeholder 5"/>
          <p:cNvSpPr>
            <a:spLocks noGrp="1"/>
          </p:cNvSpPr>
          <p:nvPr>
            <p:ph idx="1"/>
          </p:nvPr>
        </p:nvSpPr>
        <p:spPr>
          <a:xfrm>
            <a:off x="457200" y="1143000"/>
            <a:ext cx="8686800" cy="4711700"/>
          </a:xfrm>
        </p:spPr>
        <p:txBody>
          <a:bodyPr/>
          <a:lstStyle/>
          <a:p>
            <a:pPr marL="0" lvl="2" indent="0">
              <a:buNone/>
            </a:pPr>
            <a:r>
              <a:rPr lang="en-US" sz="2600" b="1" dirty="0"/>
              <a:t>V 1.0: sensors and actuators to collect data</a:t>
            </a:r>
          </a:p>
          <a:p>
            <a:pPr marL="0" lvl="2" indent="0">
              <a:buNone/>
            </a:pPr>
            <a:endParaRPr lang="en-US" sz="2600" b="1" dirty="0"/>
          </a:p>
          <a:p>
            <a:pPr marL="0" lvl="2" indent="0">
              <a:buNone/>
            </a:pPr>
            <a:r>
              <a:rPr lang="en-US" sz="2600" b="1" dirty="0"/>
              <a:t>V 2.0: augmenting our intelligence with knowledge to expedite decision-making, everyday activities, and processes</a:t>
            </a:r>
          </a:p>
          <a:p>
            <a:pPr marL="0" lvl="2" indent="0">
              <a:buNone/>
            </a:pPr>
            <a:endParaRPr lang="en-US" sz="2600"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 name="Slide Number Placeholder 1"/>
          <p:cNvSpPr>
            <a:spLocks noGrp="1"/>
          </p:cNvSpPr>
          <p:nvPr>
            <p:ph type="sldNum" sz="quarter" idx="10"/>
          </p:nvPr>
        </p:nvSpPr>
        <p:spPr/>
        <p:txBody>
          <a:bodyPr/>
          <a:lstStyle/>
          <a:p>
            <a:fld id="{9E09538B-8050-9642-BAB9-14094EB459F8}" type="slidenum">
              <a:rPr lang="en-US" smtClean="0"/>
              <a:t>18</a:t>
            </a:fld>
            <a:endParaRPr lang="en-US"/>
          </a:p>
        </p:txBody>
      </p:sp>
    </p:spTree>
    <p:custDataLst>
      <p:tags r:id="rId1"/>
    </p:custDataLst>
    <p:extLst>
      <p:ext uri="{BB962C8B-B14F-4D97-AF65-F5344CB8AC3E}">
        <p14:creationId xmlns:p14="http://schemas.microsoft.com/office/powerpoint/2010/main" val="1270496647"/>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2A2E37C-8835-3048-8A7B-B7EE15EDFD26}"/>
              </a:ext>
            </a:extLst>
          </p:cNvPr>
          <p:cNvPicPr>
            <a:picLocks noChangeAspect="1"/>
          </p:cNvPicPr>
          <p:nvPr/>
        </p:nvPicPr>
        <p:blipFill>
          <a:blip r:embed="rId3">
            <a:alphaModFix/>
          </a:blip>
          <a:stretch>
            <a:fillRect/>
          </a:stretch>
        </p:blipFill>
        <p:spPr>
          <a:xfrm>
            <a:off x="-340658" y="-5882"/>
            <a:ext cx="9937044" cy="6920013"/>
          </a:xfrm>
          <a:prstGeom prst="rect">
            <a:avLst/>
          </a:prstGeom>
        </p:spPr>
      </p:pic>
      <p:pic>
        <p:nvPicPr>
          <p:cNvPr id="11" name="Picture 10">
            <a:extLst>
              <a:ext uri="{FF2B5EF4-FFF2-40B4-BE49-F238E27FC236}">
                <a16:creationId xmlns:a16="http://schemas.microsoft.com/office/drawing/2014/main" id="{B62D5C1A-07AD-F24B-B341-B13911E2E6F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55940" y="2791491"/>
            <a:ext cx="965856" cy="866971"/>
          </a:xfrm>
          <a:prstGeom prst="rect">
            <a:avLst/>
          </a:prstGeom>
        </p:spPr>
      </p:pic>
      <p:sp>
        <p:nvSpPr>
          <p:cNvPr id="2" name="Title 1"/>
          <p:cNvSpPr>
            <a:spLocks noGrp="1"/>
          </p:cNvSpPr>
          <p:nvPr>
            <p:ph type="ctrTitle"/>
          </p:nvPr>
        </p:nvSpPr>
        <p:spPr>
          <a:xfrm>
            <a:off x="685800" y="1130879"/>
            <a:ext cx="7772400" cy="777971"/>
          </a:xfrm>
        </p:spPr>
        <p:txBody>
          <a:bodyPr/>
          <a:lstStyle/>
          <a:p>
            <a:r>
              <a:rPr lang="en-US" sz="4000" b="1" dirty="0">
                <a:solidFill>
                  <a:srgbClr val="EE5514"/>
                </a:solidFill>
              </a:rPr>
              <a:t>Center on Pervasive Personalized Intelligence</a:t>
            </a:r>
            <a:br>
              <a:rPr lang="en-US" sz="4000" b="1" dirty="0">
                <a:solidFill>
                  <a:srgbClr val="EE5514"/>
                </a:solidFill>
              </a:rPr>
            </a:br>
            <a:r>
              <a:rPr lang="en-US" sz="4000" b="1" dirty="0">
                <a:solidFill>
                  <a:srgbClr val="EE5514"/>
                </a:solidFill>
              </a:rPr>
              <a:t> </a:t>
            </a:r>
            <a:endParaRPr lang="en-US" sz="4000" dirty="0"/>
          </a:p>
        </p:txBody>
      </p:sp>
      <p:sp>
        <p:nvSpPr>
          <p:cNvPr id="3" name="Subtitle 2"/>
          <p:cNvSpPr>
            <a:spLocks noGrp="1"/>
          </p:cNvSpPr>
          <p:nvPr>
            <p:ph type="subTitle" idx="1"/>
          </p:nvPr>
        </p:nvSpPr>
        <p:spPr>
          <a:xfrm>
            <a:off x="3133166" y="1861443"/>
            <a:ext cx="6858000" cy="4865369"/>
          </a:xfrm>
        </p:spPr>
        <p:txBody>
          <a:bodyPr>
            <a:normAutofit fontScale="92500" lnSpcReduction="20000"/>
          </a:bodyPr>
          <a:lstStyle/>
          <a:p>
            <a:br>
              <a:rPr lang="en-US" b="1" dirty="0"/>
            </a:br>
            <a:endParaRPr lang="en-US" b="1" dirty="0"/>
          </a:p>
          <a:p>
            <a:pPr algn="l"/>
            <a:endParaRPr lang="en-US" sz="2800" b="1" dirty="0"/>
          </a:p>
          <a:p>
            <a:pPr algn="l"/>
            <a:endParaRPr lang="en-US" sz="2800" b="1" dirty="0"/>
          </a:p>
          <a:p>
            <a:pPr algn="l"/>
            <a:endParaRPr lang="en-US" sz="2800" b="1" dirty="0"/>
          </a:p>
          <a:p>
            <a:endParaRPr lang="en-US" sz="1200" b="1" dirty="0">
              <a:solidFill>
                <a:srgbClr val="EE5514"/>
              </a:solidFill>
            </a:endParaRPr>
          </a:p>
          <a:p>
            <a:endParaRPr lang="en-US" sz="2600" b="1" dirty="0">
              <a:solidFill>
                <a:srgbClr val="EE5514"/>
              </a:solidFill>
            </a:endParaRPr>
          </a:p>
          <a:p>
            <a:endParaRPr lang="en-US" sz="2600" b="1" dirty="0">
              <a:solidFill>
                <a:srgbClr val="EE5514"/>
              </a:solidFill>
            </a:endParaRPr>
          </a:p>
          <a:p>
            <a:endParaRPr lang="en-US" sz="2600" b="1" dirty="0">
              <a:solidFill>
                <a:srgbClr val="EE5514"/>
              </a:solidFill>
            </a:endParaRPr>
          </a:p>
          <a:p>
            <a:endParaRPr lang="en-US" sz="2600" b="1" dirty="0">
              <a:solidFill>
                <a:srgbClr val="EE5514"/>
              </a:solidFill>
            </a:endParaRPr>
          </a:p>
          <a:p>
            <a:endParaRPr lang="en-US" sz="2600" b="1" dirty="0">
              <a:solidFill>
                <a:srgbClr val="EE5514"/>
              </a:solidFill>
            </a:endParaRPr>
          </a:p>
          <a:p>
            <a:endParaRPr lang="en-US" sz="2600" b="1" dirty="0">
              <a:solidFill>
                <a:srgbClr val="EE5514"/>
              </a:solidFill>
            </a:endParaRPr>
          </a:p>
          <a:p>
            <a:r>
              <a:rPr lang="en-US" sz="2600" b="1" dirty="0">
                <a:solidFill>
                  <a:srgbClr val="EE5514"/>
                </a:solidFill>
              </a:rPr>
              <a:t>        </a:t>
            </a:r>
          </a:p>
          <a:p>
            <a:endParaRPr lang="en-US" b="1" dirty="0">
              <a:solidFill>
                <a:srgbClr val="EE5514"/>
              </a:solidFill>
            </a:endParaRPr>
          </a:p>
        </p:txBody>
      </p:sp>
      <p:pic>
        <p:nvPicPr>
          <p:cNvPr id="5" name="Picture 4">
            <a:extLst>
              <a:ext uri="{FF2B5EF4-FFF2-40B4-BE49-F238E27FC236}">
                <a16:creationId xmlns:a16="http://schemas.microsoft.com/office/drawing/2014/main" id="{B7F45419-018A-FB4B-9BD8-D3972660100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44063" y="4004301"/>
            <a:ext cx="1156937" cy="313529"/>
          </a:xfrm>
          <a:prstGeom prst="rect">
            <a:avLst/>
          </a:prstGeom>
        </p:spPr>
      </p:pic>
      <p:pic>
        <p:nvPicPr>
          <p:cNvPr id="7" name="Picture 6">
            <a:extLst>
              <a:ext uri="{FF2B5EF4-FFF2-40B4-BE49-F238E27FC236}">
                <a16:creationId xmlns:a16="http://schemas.microsoft.com/office/drawing/2014/main" id="{C3FF3D4D-06B5-7442-AD58-CA5E596F1FA3}"/>
              </a:ext>
            </a:extLst>
          </p:cNvPr>
          <p:cNvPicPr>
            <a:picLocks noChangeAspect="1"/>
          </p:cNvPicPr>
          <p:nvPr/>
        </p:nvPicPr>
        <p:blipFill>
          <a:blip r:embed="rId6"/>
          <a:stretch>
            <a:fillRect/>
          </a:stretch>
        </p:blipFill>
        <p:spPr>
          <a:xfrm>
            <a:off x="4120957" y="2835993"/>
            <a:ext cx="777971" cy="777971"/>
          </a:xfrm>
          <a:prstGeom prst="rect">
            <a:avLst/>
          </a:prstGeom>
        </p:spPr>
      </p:pic>
      <p:pic>
        <p:nvPicPr>
          <p:cNvPr id="9" name="Picture 8">
            <a:extLst>
              <a:ext uri="{FF2B5EF4-FFF2-40B4-BE49-F238E27FC236}">
                <a16:creationId xmlns:a16="http://schemas.microsoft.com/office/drawing/2014/main" id="{170C5728-5570-6449-A173-F0F11D9C9FD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14800" y="3905621"/>
            <a:ext cx="1791990" cy="476657"/>
          </a:xfrm>
          <a:prstGeom prst="rect">
            <a:avLst/>
          </a:prstGeom>
        </p:spPr>
      </p:pic>
      <p:pic>
        <p:nvPicPr>
          <p:cNvPr id="12" name="Picture 11">
            <a:extLst>
              <a:ext uri="{FF2B5EF4-FFF2-40B4-BE49-F238E27FC236}">
                <a16:creationId xmlns:a16="http://schemas.microsoft.com/office/drawing/2014/main" id="{CB1169CA-DAA2-7645-B3D7-DF41EBA758AC}"/>
              </a:ext>
            </a:extLst>
          </p:cNvPr>
          <p:cNvPicPr>
            <a:picLocks noChangeAspect="1"/>
          </p:cNvPicPr>
          <p:nvPr/>
        </p:nvPicPr>
        <p:blipFill>
          <a:blip r:embed="rId8"/>
          <a:stretch>
            <a:fillRect/>
          </a:stretch>
        </p:blipFill>
        <p:spPr>
          <a:xfrm>
            <a:off x="1268913" y="2835992"/>
            <a:ext cx="2469749" cy="777971"/>
          </a:xfrm>
          <a:prstGeom prst="rect">
            <a:avLst/>
          </a:prstGeom>
        </p:spPr>
      </p:pic>
      <p:pic>
        <p:nvPicPr>
          <p:cNvPr id="13" name="Picture 12">
            <a:extLst>
              <a:ext uri="{FF2B5EF4-FFF2-40B4-BE49-F238E27FC236}">
                <a16:creationId xmlns:a16="http://schemas.microsoft.com/office/drawing/2014/main" id="{9CB082EA-5329-2F48-BBEF-59D47F242A0E}"/>
              </a:ext>
            </a:extLst>
          </p:cNvPr>
          <p:cNvPicPr>
            <a:picLocks noChangeAspect="1"/>
          </p:cNvPicPr>
          <p:nvPr/>
        </p:nvPicPr>
        <p:blipFill>
          <a:blip r:embed="rId9"/>
          <a:stretch>
            <a:fillRect/>
          </a:stretch>
        </p:blipFill>
        <p:spPr>
          <a:xfrm>
            <a:off x="2438400" y="3817749"/>
            <a:ext cx="1581902" cy="652403"/>
          </a:xfrm>
          <a:prstGeom prst="rect">
            <a:avLst/>
          </a:prstGeom>
        </p:spPr>
      </p:pic>
      <p:sp>
        <p:nvSpPr>
          <p:cNvPr id="4" name="Rectangle 3">
            <a:extLst>
              <a:ext uri="{FF2B5EF4-FFF2-40B4-BE49-F238E27FC236}">
                <a16:creationId xmlns:a16="http://schemas.microsoft.com/office/drawing/2014/main" id="{B9F42CE1-9D41-0C4B-A15B-E00D94CD3764}"/>
              </a:ext>
            </a:extLst>
          </p:cNvPr>
          <p:cNvSpPr/>
          <p:nvPr/>
        </p:nvSpPr>
        <p:spPr>
          <a:xfrm>
            <a:off x="2714777" y="6166247"/>
            <a:ext cx="3838423" cy="615553"/>
          </a:xfrm>
          <a:prstGeom prst="rect">
            <a:avLst/>
          </a:prstGeom>
        </p:spPr>
        <p:txBody>
          <a:bodyPr wrap="none">
            <a:spAutoFit/>
          </a:bodyPr>
          <a:lstStyle/>
          <a:p>
            <a:pPr fontAlgn="auto">
              <a:spcBef>
                <a:spcPts val="0"/>
              </a:spcBef>
              <a:spcAft>
                <a:spcPts val="0"/>
              </a:spcAft>
            </a:pPr>
            <a:r>
              <a:rPr lang="en-US" sz="3400" b="1" dirty="0">
                <a:solidFill>
                  <a:srgbClr val="EE5514"/>
                </a:solidFill>
                <a:latin typeface="Calibri"/>
              </a:rPr>
              <a:t>http://</a:t>
            </a:r>
            <a:r>
              <a:rPr lang="en-US" sz="3400" b="1" dirty="0" err="1">
                <a:solidFill>
                  <a:srgbClr val="EE5514"/>
                </a:solidFill>
                <a:latin typeface="Calibri"/>
              </a:rPr>
              <a:t>ppicenter.org</a:t>
            </a:r>
            <a:endParaRPr lang="en-US" sz="3400" dirty="0">
              <a:solidFill>
                <a:prstClr val="black"/>
              </a:solidFill>
              <a:latin typeface="Calibri"/>
            </a:endParaRPr>
          </a:p>
        </p:txBody>
      </p:sp>
      <p:pic>
        <p:nvPicPr>
          <p:cNvPr id="14" name="Picture 13">
            <a:extLst>
              <a:ext uri="{FF2B5EF4-FFF2-40B4-BE49-F238E27FC236}">
                <a16:creationId xmlns:a16="http://schemas.microsoft.com/office/drawing/2014/main" id="{1F496271-A490-F74B-8F69-8FD50DA37F7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29010" y="3823679"/>
            <a:ext cx="1095392" cy="726610"/>
          </a:xfrm>
          <a:prstGeom prst="rect">
            <a:avLst/>
          </a:prstGeom>
        </p:spPr>
      </p:pic>
      <p:pic>
        <p:nvPicPr>
          <p:cNvPr id="15" name="Picture 14">
            <a:extLst>
              <a:ext uri="{FF2B5EF4-FFF2-40B4-BE49-F238E27FC236}">
                <a16:creationId xmlns:a16="http://schemas.microsoft.com/office/drawing/2014/main" id="{BBFB60B0-6598-0841-B5A9-070EB1EFF9D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77200" y="3850564"/>
            <a:ext cx="1177471" cy="672841"/>
          </a:xfrm>
          <a:prstGeom prst="rect">
            <a:avLst/>
          </a:prstGeom>
        </p:spPr>
      </p:pic>
      <p:pic>
        <p:nvPicPr>
          <p:cNvPr id="16" name="Picture 15">
            <a:extLst>
              <a:ext uri="{FF2B5EF4-FFF2-40B4-BE49-F238E27FC236}">
                <a16:creationId xmlns:a16="http://schemas.microsoft.com/office/drawing/2014/main" id="{BBC4202F-DC86-4547-B7F5-FD11055D6DE2}"/>
              </a:ext>
            </a:extLst>
          </p:cNvPr>
          <p:cNvPicPr>
            <a:picLocks noChangeAspect="1"/>
          </p:cNvPicPr>
          <p:nvPr/>
        </p:nvPicPr>
        <p:blipFill>
          <a:blip r:embed="rId12"/>
          <a:stretch>
            <a:fillRect/>
          </a:stretch>
        </p:blipFill>
        <p:spPr>
          <a:xfrm>
            <a:off x="-101230" y="3850564"/>
            <a:ext cx="1472830" cy="824785"/>
          </a:xfrm>
          <a:prstGeom prst="rect">
            <a:avLst/>
          </a:prstGeom>
        </p:spPr>
      </p:pic>
      <p:pic>
        <p:nvPicPr>
          <p:cNvPr id="17" name="Picture 16">
            <a:extLst>
              <a:ext uri="{FF2B5EF4-FFF2-40B4-BE49-F238E27FC236}">
                <a16:creationId xmlns:a16="http://schemas.microsoft.com/office/drawing/2014/main" id="{48AB6FE1-828E-1B43-9478-CCA0644A7CDE}"/>
              </a:ext>
            </a:extLst>
          </p:cNvPr>
          <p:cNvPicPr>
            <a:picLocks noChangeAspect="1"/>
          </p:cNvPicPr>
          <p:nvPr/>
        </p:nvPicPr>
        <p:blipFill>
          <a:blip r:embed="rId13"/>
          <a:stretch>
            <a:fillRect/>
          </a:stretch>
        </p:blipFill>
        <p:spPr>
          <a:xfrm>
            <a:off x="5812501" y="3664234"/>
            <a:ext cx="1045499" cy="1045499"/>
          </a:xfrm>
          <a:prstGeom prst="rect">
            <a:avLst/>
          </a:prstGeom>
        </p:spPr>
      </p:pic>
    </p:spTree>
    <p:extLst>
      <p:ext uri="{BB962C8B-B14F-4D97-AF65-F5344CB8AC3E}">
        <p14:creationId xmlns:p14="http://schemas.microsoft.com/office/powerpoint/2010/main" val="10832622"/>
      </p:ext>
    </p:extLst>
  </p:cSld>
  <p:clrMapOvr>
    <a:masterClrMapping/>
  </p:clrMapOvr>
  <mc:AlternateContent xmlns:mc="http://schemas.openxmlformats.org/markup-compatibility/2006" xmlns:p14="http://schemas.microsoft.com/office/powerpoint/2010/main">
    <mc:Choice Requires="p14">
      <p:transition spd="slow" p14:dur="2000" advTm="69828"/>
    </mc:Choice>
    <mc:Fallback xmlns="">
      <p:transition spd="slow" advTm="6982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tLang="en-US"/>
              <a:t>Today</a:t>
            </a:r>
            <a:r>
              <a:rPr lang="ja-JP" altLang="en-US"/>
              <a:t>’</a:t>
            </a:r>
            <a:r>
              <a:rPr lang="en-US" altLang="ja-JP"/>
              <a:t>s goals</a:t>
            </a:r>
            <a:endParaRPr lang="en-US" altLang="en-US"/>
          </a:p>
        </p:txBody>
      </p:sp>
      <p:sp>
        <p:nvSpPr>
          <p:cNvPr id="16386" name="Content Placeholder 2"/>
          <p:cNvSpPr>
            <a:spLocks noGrp="1"/>
          </p:cNvSpPr>
          <p:nvPr>
            <p:ph idx="1"/>
          </p:nvPr>
        </p:nvSpPr>
        <p:spPr/>
        <p:txBody>
          <a:bodyPr/>
          <a:lstStyle/>
          <a:p>
            <a:r>
              <a:rPr lang="en-US" altLang="en-US" dirty="0"/>
              <a:t>Discovery: learning about each other (</a:t>
            </a:r>
            <a:r>
              <a:rPr lang="en-US" altLang="en-US" b="1" u="sng" dirty="0"/>
              <a:t>F</a:t>
            </a:r>
            <a:r>
              <a:rPr lang="en-US" altLang="en-US" dirty="0"/>
              <a:t>amily </a:t>
            </a:r>
            <a:r>
              <a:rPr lang="en-US" altLang="en-US" b="1" u="sng" dirty="0"/>
              <a:t>O</a:t>
            </a:r>
            <a:r>
              <a:rPr lang="en-US" altLang="en-US" dirty="0"/>
              <a:t>ccupation </a:t>
            </a:r>
            <a:r>
              <a:rPr lang="en-US" altLang="en-US" b="1" u="sng" dirty="0"/>
              <a:t>R</a:t>
            </a:r>
            <a:r>
              <a:rPr lang="en-US" altLang="en-US" dirty="0"/>
              <a:t>ecreation </a:t>
            </a:r>
            <a:r>
              <a:rPr lang="en-US" altLang="en-US" b="1" u="sng" dirty="0"/>
              <a:t>M</a:t>
            </a:r>
            <a:r>
              <a:rPr lang="en-US" altLang="en-US" dirty="0"/>
              <a:t>otivation)</a:t>
            </a:r>
          </a:p>
          <a:p>
            <a:endParaRPr lang="en-US" altLang="en-US" dirty="0"/>
          </a:p>
          <a:p>
            <a:r>
              <a:rPr lang="en-US" altLang="en-US" dirty="0"/>
              <a:t>What is Pervasive Personalized Intelligence?</a:t>
            </a:r>
          </a:p>
          <a:p>
            <a:r>
              <a:rPr lang="en-US" altLang="en-US" dirty="0"/>
              <a:t>Examples of Research themes on </a:t>
            </a:r>
            <a:r>
              <a:rPr lang="en-US" altLang="en-US" dirty="0" err="1"/>
              <a:t>IoT</a:t>
            </a:r>
            <a:endParaRPr lang="en-US" altLang="en-US" dirty="0"/>
          </a:p>
          <a:p>
            <a:endParaRPr lang="en-US" altLang="en-US" dirty="0"/>
          </a:p>
          <a:p>
            <a:r>
              <a:rPr lang="en-US" altLang="en-US" dirty="0"/>
              <a:t>How can I be successful in CSCI 7000-005/6?</a:t>
            </a:r>
          </a:p>
          <a:p>
            <a:endParaRPr lang="en-US" altLang="en-US" dirty="0"/>
          </a:p>
        </p:txBody>
      </p:sp>
      <p:sp>
        <p:nvSpPr>
          <p:cNvPr id="16387" name="Slide Number Placeholder 3"/>
          <p:cNvSpPr>
            <a:spLocks noGrp="1"/>
          </p:cNvSpPr>
          <p:nvPr>
            <p:ph type="sldNum" sz="quarter" idx="4294967295"/>
          </p:nvPr>
        </p:nvSpPr>
        <p:spPr>
          <a:xfrm>
            <a:off x="6731000" y="622935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r>
              <a:rPr lang="en-US" altLang="en-US" sz="1400">
                <a:solidFill>
                  <a:schemeClr val="bg2"/>
                </a:solidFill>
                <a:latin typeface="Arial" charset="0"/>
              </a:rPr>
              <a:t>1-</a:t>
            </a:r>
            <a:fld id="{AFD03645-6066-5449-BF77-2BE453E16359}" type="slidenum">
              <a:rPr lang="en-US" altLang="en-US" sz="1400">
                <a:solidFill>
                  <a:schemeClr val="bg2"/>
                </a:solidFill>
                <a:latin typeface="Arial" charset="0"/>
              </a:rPr>
              <a:pPr/>
              <a:t>2</a:t>
            </a:fld>
            <a:endParaRPr lang="en-US" altLang="en-US" sz="1400">
              <a:solidFill>
                <a:schemeClr val="bg2"/>
              </a:solidFill>
              <a:latin typeface="Arial" charset="0"/>
            </a:endParaRPr>
          </a:p>
        </p:txBody>
      </p:sp>
    </p:spTree>
    <p:extLst>
      <p:ext uri="{BB962C8B-B14F-4D97-AF65-F5344CB8AC3E}">
        <p14:creationId xmlns:p14="http://schemas.microsoft.com/office/powerpoint/2010/main" val="99255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D76467-ACA5-DB47-B23E-CB7AC2BBFC73}"/>
              </a:ext>
            </a:extLst>
          </p:cNvPr>
          <p:cNvSpPr>
            <a:spLocks noGrp="1"/>
          </p:cNvSpPr>
          <p:nvPr>
            <p:ph type="sldNum" sz="quarter" idx="12"/>
          </p:nvPr>
        </p:nvSpPr>
        <p:spPr/>
        <p:txBody>
          <a:bodyPr/>
          <a:lstStyle/>
          <a:p>
            <a:fld id="{01C22B3E-D209-4738-A237-A78F31219273}" type="slidenum">
              <a:rPr lang="en-US" smtClean="0">
                <a:solidFill>
                  <a:prstClr val="black">
                    <a:tint val="75000"/>
                  </a:prstClr>
                </a:solidFill>
              </a:rPr>
              <a:pPr/>
              <a:t>20</a:t>
            </a:fld>
            <a:endParaRPr lang="en-US">
              <a:solidFill>
                <a:prstClr val="black">
                  <a:tint val="75000"/>
                </a:prstClr>
              </a:solidFill>
            </a:endParaRPr>
          </a:p>
        </p:txBody>
      </p:sp>
      <p:pic>
        <p:nvPicPr>
          <p:cNvPr id="5" name="Picture 4">
            <a:extLst>
              <a:ext uri="{FF2B5EF4-FFF2-40B4-BE49-F238E27FC236}">
                <a16:creationId xmlns:a16="http://schemas.microsoft.com/office/drawing/2014/main" id="{C1BBA25B-F534-0547-82F3-A73D8EA0FE3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01" y="823506"/>
            <a:ext cx="979167" cy="649514"/>
          </a:xfrm>
          <a:prstGeom prst="rect">
            <a:avLst/>
          </a:prstGeom>
        </p:spPr>
      </p:pic>
      <p:pic>
        <p:nvPicPr>
          <p:cNvPr id="6" name="Picture 5">
            <a:extLst>
              <a:ext uri="{FF2B5EF4-FFF2-40B4-BE49-F238E27FC236}">
                <a16:creationId xmlns:a16="http://schemas.microsoft.com/office/drawing/2014/main" id="{77A48835-4886-F74D-A0EA-B56ABD46DC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7670" y="801187"/>
            <a:ext cx="659133" cy="659133"/>
          </a:xfrm>
          <a:prstGeom prst="rect">
            <a:avLst/>
          </a:prstGeom>
        </p:spPr>
      </p:pic>
      <p:pic>
        <p:nvPicPr>
          <p:cNvPr id="7" name="Picture 6">
            <a:extLst>
              <a:ext uri="{FF2B5EF4-FFF2-40B4-BE49-F238E27FC236}">
                <a16:creationId xmlns:a16="http://schemas.microsoft.com/office/drawing/2014/main" id="{1042C3E0-1EB0-BC48-90D0-271BFAFCB45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17657" y="899791"/>
            <a:ext cx="1457477" cy="437243"/>
          </a:xfrm>
          <a:prstGeom prst="rect">
            <a:avLst/>
          </a:prstGeom>
        </p:spPr>
      </p:pic>
      <p:pic>
        <p:nvPicPr>
          <p:cNvPr id="8" name="Picture 7">
            <a:extLst>
              <a:ext uri="{FF2B5EF4-FFF2-40B4-BE49-F238E27FC236}">
                <a16:creationId xmlns:a16="http://schemas.microsoft.com/office/drawing/2014/main" id="{70E7F79B-8210-1543-9229-C75FAD0BFC6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0819" y="933747"/>
            <a:ext cx="1178839" cy="403287"/>
          </a:xfrm>
          <a:prstGeom prst="rect">
            <a:avLst/>
          </a:prstGeom>
        </p:spPr>
      </p:pic>
      <p:pic>
        <p:nvPicPr>
          <p:cNvPr id="9" name="Picture 8">
            <a:extLst>
              <a:ext uri="{FF2B5EF4-FFF2-40B4-BE49-F238E27FC236}">
                <a16:creationId xmlns:a16="http://schemas.microsoft.com/office/drawing/2014/main" id="{E20ABF61-0832-B040-91FB-4A1B4BE2CA9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06216" y="995632"/>
            <a:ext cx="743907" cy="297563"/>
          </a:xfrm>
          <a:prstGeom prst="rect">
            <a:avLst/>
          </a:prstGeom>
        </p:spPr>
      </p:pic>
      <p:pic>
        <p:nvPicPr>
          <p:cNvPr id="10" name="Picture 9">
            <a:extLst>
              <a:ext uri="{FF2B5EF4-FFF2-40B4-BE49-F238E27FC236}">
                <a16:creationId xmlns:a16="http://schemas.microsoft.com/office/drawing/2014/main" id="{3008503F-277D-FC4E-AEE9-7FF34A437DA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91054" y="1025709"/>
            <a:ext cx="880898" cy="269043"/>
          </a:xfrm>
          <a:prstGeom prst="rect">
            <a:avLst/>
          </a:prstGeom>
        </p:spPr>
      </p:pic>
      <p:pic>
        <p:nvPicPr>
          <p:cNvPr id="11" name="Picture 10">
            <a:extLst>
              <a:ext uri="{FF2B5EF4-FFF2-40B4-BE49-F238E27FC236}">
                <a16:creationId xmlns:a16="http://schemas.microsoft.com/office/drawing/2014/main" id="{6A5A7A66-9D56-8845-A19B-6951B4FBE47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49316" y="1066795"/>
            <a:ext cx="1039769" cy="166511"/>
          </a:xfrm>
          <a:prstGeom prst="rect">
            <a:avLst/>
          </a:prstGeom>
        </p:spPr>
      </p:pic>
      <p:pic>
        <p:nvPicPr>
          <p:cNvPr id="12" name="Picture 11">
            <a:extLst>
              <a:ext uri="{FF2B5EF4-FFF2-40B4-BE49-F238E27FC236}">
                <a16:creationId xmlns:a16="http://schemas.microsoft.com/office/drawing/2014/main" id="{E1148209-1012-6345-BDBE-88D98D8E47E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80131" y="1640661"/>
            <a:ext cx="1283450" cy="305889"/>
          </a:xfrm>
          <a:prstGeom prst="rect">
            <a:avLst/>
          </a:prstGeom>
        </p:spPr>
      </p:pic>
      <p:pic>
        <p:nvPicPr>
          <p:cNvPr id="13" name="Picture 12">
            <a:extLst>
              <a:ext uri="{FF2B5EF4-FFF2-40B4-BE49-F238E27FC236}">
                <a16:creationId xmlns:a16="http://schemas.microsoft.com/office/drawing/2014/main" id="{8B45D455-0D38-A849-807D-038F7F8B433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56700" y="1553847"/>
            <a:ext cx="472894" cy="479515"/>
          </a:xfrm>
          <a:prstGeom prst="rect">
            <a:avLst/>
          </a:prstGeom>
        </p:spPr>
      </p:pic>
      <p:pic>
        <p:nvPicPr>
          <p:cNvPr id="14" name="Picture 13">
            <a:extLst>
              <a:ext uri="{FF2B5EF4-FFF2-40B4-BE49-F238E27FC236}">
                <a16:creationId xmlns:a16="http://schemas.microsoft.com/office/drawing/2014/main" id="{D9B450F9-B7F8-FB4E-AAA0-677F6570C3B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22713" y="1460320"/>
            <a:ext cx="1177471" cy="672841"/>
          </a:xfrm>
          <a:prstGeom prst="rect">
            <a:avLst/>
          </a:prstGeom>
        </p:spPr>
      </p:pic>
      <p:pic>
        <p:nvPicPr>
          <p:cNvPr id="15" name="Picture 14">
            <a:extLst>
              <a:ext uri="{FF2B5EF4-FFF2-40B4-BE49-F238E27FC236}">
                <a16:creationId xmlns:a16="http://schemas.microsoft.com/office/drawing/2014/main" id="{5199F18E-BAC7-CC40-A620-66C7ABB776B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393303" y="1640661"/>
            <a:ext cx="879001" cy="237330"/>
          </a:xfrm>
          <a:prstGeom prst="rect">
            <a:avLst/>
          </a:prstGeom>
        </p:spPr>
      </p:pic>
      <p:pic>
        <p:nvPicPr>
          <p:cNvPr id="16" name="Picture 15">
            <a:extLst>
              <a:ext uri="{FF2B5EF4-FFF2-40B4-BE49-F238E27FC236}">
                <a16:creationId xmlns:a16="http://schemas.microsoft.com/office/drawing/2014/main" id="{86C198DB-F8CE-304B-B113-A72D26FB8A9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345034" y="1696639"/>
            <a:ext cx="715606" cy="193929"/>
          </a:xfrm>
          <a:prstGeom prst="rect">
            <a:avLst/>
          </a:prstGeom>
        </p:spPr>
      </p:pic>
      <p:pic>
        <p:nvPicPr>
          <p:cNvPr id="17" name="Picture 16">
            <a:extLst>
              <a:ext uri="{FF2B5EF4-FFF2-40B4-BE49-F238E27FC236}">
                <a16:creationId xmlns:a16="http://schemas.microsoft.com/office/drawing/2014/main" id="{51744DE1-BD4D-004C-AC64-C8599661201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133370" y="1686161"/>
            <a:ext cx="1461796" cy="214884"/>
          </a:xfrm>
          <a:prstGeom prst="rect">
            <a:avLst/>
          </a:prstGeom>
        </p:spPr>
      </p:pic>
      <p:pic>
        <p:nvPicPr>
          <p:cNvPr id="18" name="Picture 17">
            <a:extLst>
              <a:ext uri="{FF2B5EF4-FFF2-40B4-BE49-F238E27FC236}">
                <a16:creationId xmlns:a16="http://schemas.microsoft.com/office/drawing/2014/main" id="{0DF1FFFE-80F8-B044-85FF-0B3E5E86416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667896" y="1642672"/>
            <a:ext cx="1143000" cy="304030"/>
          </a:xfrm>
          <a:prstGeom prst="rect">
            <a:avLst/>
          </a:prstGeom>
        </p:spPr>
      </p:pic>
      <p:pic>
        <p:nvPicPr>
          <p:cNvPr id="19" name="Picture 18">
            <a:extLst>
              <a:ext uri="{FF2B5EF4-FFF2-40B4-BE49-F238E27FC236}">
                <a16:creationId xmlns:a16="http://schemas.microsoft.com/office/drawing/2014/main" id="{F7CB3F21-C8E9-B44C-BF62-8B23D98A433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860046" y="1668417"/>
            <a:ext cx="1283954" cy="250371"/>
          </a:xfrm>
          <a:prstGeom prst="rect">
            <a:avLst/>
          </a:prstGeom>
        </p:spPr>
      </p:pic>
      <p:pic>
        <p:nvPicPr>
          <p:cNvPr id="20" name="Picture 19">
            <a:extLst>
              <a:ext uri="{FF2B5EF4-FFF2-40B4-BE49-F238E27FC236}">
                <a16:creationId xmlns:a16="http://schemas.microsoft.com/office/drawing/2014/main" id="{676054E5-97BB-6C4D-9D89-6C8C1445072F}"/>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1926" y="2126891"/>
            <a:ext cx="1198347" cy="766715"/>
          </a:xfrm>
          <a:prstGeom prst="rect">
            <a:avLst/>
          </a:prstGeom>
        </p:spPr>
      </p:pic>
      <p:pic>
        <p:nvPicPr>
          <p:cNvPr id="21" name="Picture 20">
            <a:extLst>
              <a:ext uri="{FF2B5EF4-FFF2-40B4-BE49-F238E27FC236}">
                <a16:creationId xmlns:a16="http://schemas.microsoft.com/office/drawing/2014/main" id="{7D466BC6-DECC-2A4C-9A54-F1729AC93E1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18887" y="2033362"/>
            <a:ext cx="1010707" cy="1010707"/>
          </a:xfrm>
          <a:prstGeom prst="rect">
            <a:avLst/>
          </a:prstGeom>
        </p:spPr>
      </p:pic>
      <p:pic>
        <p:nvPicPr>
          <p:cNvPr id="22" name="Picture 21">
            <a:extLst>
              <a:ext uri="{FF2B5EF4-FFF2-40B4-BE49-F238E27FC236}">
                <a16:creationId xmlns:a16="http://schemas.microsoft.com/office/drawing/2014/main" id="{3F56CAEF-6D43-7640-9574-CB8931CE9AAE}"/>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029594" y="2256447"/>
            <a:ext cx="896761" cy="423623"/>
          </a:xfrm>
          <a:prstGeom prst="rect">
            <a:avLst/>
          </a:prstGeom>
        </p:spPr>
      </p:pic>
      <p:pic>
        <p:nvPicPr>
          <p:cNvPr id="23" name="Picture 22">
            <a:extLst>
              <a:ext uri="{FF2B5EF4-FFF2-40B4-BE49-F238E27FC236}">
                <a16:creationId xmlns:a16="http://schemas.microsoft.com/office/drawing/2014/main" id="{F468832E-874F-C144-B81F-D319BBD022EE}"/>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035074" y="2247314"/>
            <a:ext cx="530219" cy="530219"/>
          </a:xfrm>
          <a:prstGeom prst="rect">
            <a:avLst/>
          </a:prstGeom>
        </p:spPr>
      </p:pic>
      <p:pic>
        <p:nvPicPr>
          <p:cNvPr id="24" name="Picture 23">
            <a:extLst>
              <a:ext uri="{FF2B5EF4-FFF2-40B4-BE49-F238E27FC236}">
                <a16:creationId xmlns:a16="http://schemas.microsoft.com/office/drawing/2014/main" id="{3F29C9FD-05A0-0A4C-B212-73789353F0A6}"/>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588755" y="2237596"/>
            <a:ext cx="1114082" cy="596034"/>
          </a:xfrm>
          <a:prstGeom prst="rect">
            <a:avLst/>
          </a:prstGeom>
        </p:spPr>
      </p:pic>
      <p:pic>
        <p:nvPicPr>
          <p:cNvPr id="25" name="Picture 24">
            <a:extLst>
              <a:ext uri="{FF2B5EF4-FFF2-40B4-BE49-F238E27FC236}">
                <a16:creationId xmlns:a16="http://schemas.microsoft.com/office/drawing/2014/main" id="{B6A1F904-41E4-2641-BEB5-53137A0A1727}"/>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702837" y="2337083"/>
            <a:ext cx="1143000" cy="346329"/>
          </a:xfrm>
          <a:prstGeom prst="rect">
            <a:avLst/>
          </a:prstGeom>
        </p:spPr>
      </p:pic>
      <p:pic>
        <p:nvPicPr>
          <p:cNvPr id="26" name="Picture 25">
            <a:extLst>
              <a:ext uri="{FF2B5EF4-FFF2-40B4-BE49-F238E27FC236}">
                <a16:creationId xmlns:a16="http://schemas.microsoft.com/office/drawing/2014/main" id="{C56C7A59-488B-8A4D-A49D-8D035FB482D0}"/>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908783" y="2337083"/>
            <a:ext cx="1518225" cy="290598"/>
          </a:xfrm>
          <a:prstGeom prst="rect">
            <a:avLst/>
          </a:prstGeom>
        </p:spPr>
      </p:pic>
      <p:pic>
        <p:nvPicPr>
          <p:cNvPr id="27" name="Picture 26">
            <a:extLst>
              <a:ext uri="{FF2B5EF4-FFF2-40B4-BE49-F238E27FC236}">
                <a16:creationId xmlns:a16="http://schemas.microsoft.com/office/drawing/2014/main" id="{386B7E9B-F045-DA4D-9A57-8B3920396167}"/>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589193" y="2375854"/>
            <a:ext cx="1518557" cy="268785"/>
          </a:xfrm>
          <a:prstGeom prst="rect">
            <a:avLst/>
          </a:prstGeom>
        </p:spPr>
      </p:pic>
      <p:pic>
        <p:nvPicPr>
          <p:cNvPr id="29" name="Picture 28">
            <a:extLst>
              <a:ext uri="{FF2B5EF4-FFF2-40B4-BE49-F238E27FC236}">
                <a16:creationId xmlns:a16="http://schemas.microsoft.com/office/drawing/2014/main" id="{01F2DAD9-ACD7-514F-B6D5-3B683AA0019A}"/>
              </a:ext>
            </a:extLst>
          </p:cNvPr>
          <p:cNvPicPr>
            <a:picLocks noChangeAspect="1"/>
          </p:cNvPicPr>
          <p:nvPr/>
        </p:nvPicPr>
        <p:blipFill>
          <a:blip r:embed="rId26"/>
          <a:stretch>
            <a:fillRect/>
          </a:stretch>
        </p:blipFill>
        <p:spPr>
          <a:xfrm>
            <a:off x="566276" y="2840700"/>
            <a:ext cx="1206500" cy="635000"/>
          </a:xfrm>
          <a:prstGeom prst="rect">
            <a:avLst/>
          </a:prstGeom>
        </p:spPr>
      </p:pic>
      <p:pic>
        <p:nvPicPr>
          <p:cNvPr id="30" name="Picture 29">
            <a:extLst>
              <a:ext uri="{FF2B5EF4-FFF2-40B4-BE49-F238E27FC236}">
                <a16:creationId xmlns:a16="http://schemas.microsoft.com/office/drawing/2014/main" id="{B2AA3F07-DD04-C846-88A9-83BAE8380FCD}"/>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068000" y="2920486"/>
            <a:ext cx="1959908" cy="461572"/>
          </a:xfrm>
          <a:prstGeom prst="rect">
            <a:avLst/>
          </a:prstGeom>
        </p:spPr>
      </p:pic>
      <p:pic>
        <p:nvPicPr>
          <p:cNvPr id="31" name="Picture 30">
            <a:extLst>
              <a:ext uri="{FF2B5EF4-FFF2-40B4-BE49-F238E27FC236}">
                <a16:creationId xmlns:a16="http://schemas.microsoft.com/office/drawing/2014/main" id="{5B19DF87-6E8B-6A48-8113-68429911CD53}"/>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352883" y="2786487"/>
            <a:ext cx="1307135" cy="651476"/>
          </a:xfrm>
          <a:prstGeom prst="rect">
            <a:avLst/>
          </a:prstGeom>
        </p:spPr>
      </p:pic>
      <p:pic>
        <p:nvPicPr>
          <p:cNvPr id="32" name="Picture 31">
            <a:extLst>
              <a:ext uri="{FF2B5EF4-FFF2-40B4-BE49-F238E27FC236}">
                <a16:creationId xmlns:a16="http://schemas.microsoft.com/office/drawing/2014/main" id="{04A915DB-CD94-1949-90F4-39D3F99D522D}"/>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5848682" y="2833630"/>
            <a:ext cx="721776" cy="639975"/>
          </a:xfrm>
          <a:prstGeom prst="rect">
            <a:avLst/>
          </a:prstGeom>
        </p:spPr>
      </p:pic>
      <p:pic>
        <p:nvPicPr>
          <p:cNvPr id="33" name="Picture 32">
            <a:extLst>
              <a:ext uri="{FF2B5EF4-FFF2-40B4-BE49-F238E27FC236}">
                <a16:creationId xmlns:a16="http://schemas.microsoft.com/office/drawing/2014/main" id="{FAEE2488-366A-1E48-AD81-131D1ACBCBA3}"/>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797288" y="2851121"/>
            <a:ext cx="740485" cy="598312"/>
          </a:xfrm>
          <a:prstGeom prst="rect">
            <a:avLst/>
          </a:prstGeom>
        </p:spPr>
      </p:pic>
      <p:pic>
        <p:nvPicPr>
          <p:cNvPr id="34" name="Picture 33">
            <a:extLst>
              <a:ext uri="{FF2B5EF4-FFF2-40B4-BE49-F238E27FC236}">
                <a16:creationId xmlns:a16="http://schemas.microsoft.com/office/drawing/2014/main" id="{98DF847D-27CC-834E-92C6-121D1E9FD0AE}"/>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726437" y="3008890"/>
            <a:ext cx="1244067" cy="223932"/>
          </a:xfrm>
          <a:prstGeom prst="rect">
            <a:avLst/>
          </a:prstGeom>
        </p:spPr>
      </p:pic>
      <p:pic>
        <p:nvPicPr>
          <p:cNvPr id="35" name="Picture 34">
            <a:extLst>
              <a:ext uri="{FF2B5EF4-FFF2-40B4-BE49-F238E27FC236}">
                <a16:creationId xmlns:a16="http://schemas.microsoft.com/office/drawing/2014/main" id="{D5EC2A4F-37A5-C84C-ACC1-578B8D5C8FB9}"/>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24373" y="3617111"/>
            <a:ext cx="704410" cy="190895"/>
          </a:xfrm>
          <a:prstGeom prst="rect">
            <a:avLst/>
          </a:prstGeom>
        </p:spPr>
      </p:pic>
      <p:pic>
        <p:nvPicPr>
          <p:cNvPr id="37" name="Picture 36">
            <a:extLst>
              <a:ext uri="{FF2B5EF4-FFF2-40B4-BE49-F238E27FC236}">
                <a16:creationId xmlns:a16="http://schemas.microsoft.com/office/drawing/2014/main" id="{4293265C-1BB8-374D-B1ED-EE799AF7BA8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1349281" y="3523532"/>
            <a:ext cx="1157297" cy="650980"/>
          </a:xfrm>
          <a:prstGeom prst="rect">
            <a:avLst/>
          </a:prstGeom>
        </p:spPr>
      </p:pic>
      <p:pic>
        <p:nvPicPr>
          <p:cNvPr id="38" name="Picture 37">
            <a:extLst>
              <a:ext uri="{FF2B5EF4-FFF2-40B4-BE49-F238E27FC236}">
                <a16:creationId xmlns:a16="http://schemas.microsoft.com/office/drawing/2014/main" id="{B90642F4-E2E4-884A-9630-AC1EF8B5ADDC}"/>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2446395" y="3468914"/>
            <a:ext cx="1177358" cy="784905"/>
          </a:xfrm>
          <a:prstGeom prst="rect">
            <a:avLst/>
          </a:prstGeom>
        </p:spPr>
      </p:pic>
      <p:pic>
        <p:nvPicPr>
          <p:cNvPr id="39" name="Picture 38">
            <a:extLst>
              <a:ext uri="{FF2B5EF4-FFF2-40B4-BE49-F238E27FC236}">
                <a16:creationId xmlns:a16="http://schemas.microsoft.com/office/drawing/2014/main" id="{A0A32213-9D48-8E44-BEAF-5F4E5A49174C}"/>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630239" y="3606197"/>
            <a:ext cx="968816" cy="435967"/>
          </a:xfrm>
          <a:prstGeom prst="rect">
            <a:avLst/>
          </a:prstGeom>
        </p:spPr>
      </p:pic>
      <p:pic>
        <p:nvPicPr>
          <p:cNvPr id="40" name="Picture 39">
            <a:extLst>
              <a:ext uri="{FF2B5EF4-FFF2-40B4-BE49-F238E27FC236}">
                <a16:creationId xmlns:a16="http://schemas.microsoft.com/office/drawing/2014/main" id="{D1545D30-51C1-D04D-886A-731E45B19E90}"/>
              </a:ext>
            </a:extLst>
          </p:cNvPr>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4718647" y="3758617"/>
            <a:ext cx="1312747" cy="193980"/>
          </a:xfrm>
          <a:prstGeom prst="rect">
            <a:avLst/>
          </a:prstGeom>
        </p:spPr>
      </p:pic>
      <p:pic>
        <p:nvPicPr>
          <p:cNvPr id="41" name="Picture 40">
            <a:extLst>
              <a:ext uri="{FF2B5EF4-FFF2-40B4-BE49-F238E27FC236}">
                <a16:creationId xmlns:a16="http://schemas.microsoft.com/office/drawing/2014/main" id="{24F90A7A-2611-B24D-A725-A002881A3ABE}"/>
              </a:ext>
            </a:extLst>
          </p:cNvPr>
          <p:cNvPicPr>
            <a:picLocks noChangeAspect="1"/>
          </p:cNvPicPr>
          <p:nvPr/>
        </p:nvPicPr>
        <p:blipFill>
          <a:blip r:embed="rId37"/>
          <a:stretch>
            <a:fillRect/>
          </a:stretch>
        </p:blipFill>
        <p:spPr>
          <a:xfrm>
            <a:off x="6306239" y="3544128"/>
            <a:ext cx="1087632" cy="561943"/>
          </a:xfrm>
          <a:prstGeom prst="rect">
            <a:avLst/>
          </a:prstGeom>
        </p:spPr>
      </p:pic>
      <p:pic>
        <p:nvPicPr>
          <p:cNvPr id="42" name="Picture 41">
            <a:extLst>
              <a:ext uri="{FF2B5EF4-FFF2-40B4-BE49-F238E27FC236}">
                <a16:creationId xmlns:a16="http://schemas.microsoft.com/office/drawing/2014/main" id="{3FEA50D8-6104-0D40-AD77-79F388699BB7}"/>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7566560" y="3663414"/>
            <a:ext cx="1329130" cy="289183"/>
          </a:xfrm>
          <a:prstGeom prst="rect">
            <a:avLst/>
          </a:prstGeom>
        </p:spPr>
      </p:pic>
      <p:pic>
        <p:nvPicPr>
          <p:cNvPr id="43" name="Picture 42">
            <a:extLst>
              <a:ext uri="{FF2B5EF4-FFF2-40B4-BE49-F238E27FC236}">
                <a16:creationId xmlns:a16="http://schemas.microsoft.com/office/drawing/2014/main" id="{B6CD2361-1803-C148-8509-BB6BEC541144}"/>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121595" y="4199401"/>
            <a:ext cx="843095" cy="444030"/>
          </a:xfrm>
          <a:prstGeom prst="rect">
            <a:avLst/>
          </a:prstGeom>
        </p:spPr>
      </p:pic>
      <p:pic>
        <p:nvPicPr>
          <p:cNvPr id="44" name="Picture 43">
            <a:extLst>
              <a:ext uri="{FF2B5EF4-FFF2-40B4-BE49-F238E27FC236}">
                <a16:creationId xmlns:a16="http://schemas.microsoft.com/office/drawing/2014/main" id="{259F184B-B91D-414B-A287-C4DFAA62E8F0}"/>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1120921" y="4227200"/>
            <a:ext cx="1817346" cy="395406"/>
          </a:xfrm>
          <a:prstGeom prst="rect">
            <a:avLst/>
          </a:prstGeom>
        </p:spPr>
      </p:pic>
      <p:sp>
        <p:nvSpPr>
          <p:cNvPr id="45" name="Rectangle 44">
            <a:extLst>
              <a:ext uri="{FF2B5EF4-FFF2-40B4-BE49-F238E27FC236}">
                <a16:creationId xmlns:a16="http://schemas.microsoft.com/office/drawing/2014/main" id="{98D664BA-DDAE-E246-92BB-DF8B53793D73}"/>
              </a:ext>
            </a:extLst>
          </p:cNvPr>
          <p:cNvSpPr/>
          <p:nvPr/>
        </p:nvSpPr>
        <p:spPr>
          <a:xfrm>
            <a:off x="2971393" y="4198135"/>
            <a:ext cx="1045435" cy="369332"/>
          </a:xfrm>
          <a:prstGeom prst="rect">
            <a:avLst/>
          </a:prstGeom>
        </p:spPr>
        <p:txBody>
          <a:bodyPr wrap="square">
            <a:spAutoFit/>
          </a:bodyPr>
          <a:lstStyle/>
          <a:p>
            <a:pPr fontAlgn="auto">
              <a:spcBef>
                <a:spcPts val="0"/>
              </a:spcBef>
              <a:spcAft>
                <a:spcPts val="0"/>
              </a:spcAft>
            </a:pPr>
            <a:r>
              <a:rPr lang="en-US" sz="1800" dirty="0" err="1">
                <a:solidFill>
                  <a:prstClr val="black"/>
                </a:solidFill>
                <a:latin typeface="Calibri"/>
              </a:rPr>
              <a:t>YouBase</a:t>
            </a:r>
            <a:endParaRPr lang="en-US" sz="1800" dirty="0">
              <a:solidFill>
                <a:prstClr val="black"/>
              </a:solidFill>
              <a:latin typeface="Calibri"/>
            </a:endParaRPr>
          </a:p>
        </p:txBody>
      </p:sp>
      <p:pic>
        <p:nvPicPr>
          <p:cNvPr id="47" name="Picture 46">
            <a:extLst>
              <a:ext uri="{FF2B5EF4-FFF2-40B4-BE49-F238E27FC236}">
                <a16:creationId xmlns:a16="http://schemas.microsoft.com/office/drawing/2014/main" id="{A3F7758F-8300-A14E-9A21-78802E753B1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3883953" y="4210398"/>
            <a:ext cx="657873" cy="439652"/>
          </a:xfrm>
          <a:prstGeom prst="rect">
            <a:avLst/>
          </a:prstGeom>
        </p:spPr>
      </p:pic>
      <p:pic>
        <p:nvPicPr>
          <p:cNvPr id="48" name="Picture 47">
            <a:extLst>
              <a:ext uri="{FF2B5EF4-FFF2-40B4-BE49-F238E27FC236}">
                <a16:creationId xmlns:a16="http://schemas.microsoft.com/office/drawing/2014/main" id="{F04B2769-418F-3F4C-8E6A-9B12BC1246DD}"/>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4708758" y="4177821"/>
            <a:ext cx="480937" cy="451915"/>
          </a:xfrm>
          <a:prstGeom prst="rect">
            <a:avLst/>
          </a:prstGeom>
        </p:spPr>
      </p:pic>
      <p:pic>
        <p:nvPicPr>
          <p:cNvPr id="49" name="Picture 48">
            <a:extLst>
              <a:ext uri="{FF2B5EF4-FFF2-40B4-BE49-F238E27FC236}">
                <a16:creationId xmlns:a16="http://schemas.microsoft.com/office/drawing/2014/main" id="{D4822155-0CC6-5C44-8301-CA1E9AC1BEDD}"/>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5308856" y="4202882"/>
            <a:ext cx="1734399" cy="437068"/>
          </a:xfrm>
          <a:prstGeom prst="rect">
            <a:avLst/>
          </a:prstGeom>
        </p:spPr>
      </p:pic>
      <p:pic>
        <p:nvPicPr>
          <p:cNvPr id="50" name="Picture 49">
            <a:extLst>
              <a:ext uri="{FF2B5EF4-FFF2-40B4-BE49-F238E27FC236}">
                <a16:creationId xmlns:a16="http://schemas.microsoft.com/office/drawing/2014/main" id="{6008DF75-4954-8747-A987-30FCE09207D9}"/>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7150825" y="4176594"/>
            <a:ext cx="1819679" cy="583358"/>
          </a:xfrm>
          <a:prstGeom prst="rect">
            <a:avLst/>
          </a:prstGeom>
        </p:spPr>
      </p:pic>
      <p:pic>
        <p:nvPicPr>
          <p:cNvPr id="51" name="Picture 50">
            <a:extLst>
              <a:ext uri="{FF2B5EF4-FFF2-40B4-BE49-F238E27FC236}">
                <a16:creationId xmlns:a16="http://schemas.microsoft.com/office/drawing/2014/main" id="{A4467859-A1F3-B244-B60F-C760E697CEED}"/>
              </a:ext>
            </a:extLst>
          </p:cNvPr>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48343" y="4658174"/>
            <a:ext cx="1368136" cy="640404"/>
          </a:xfrm>
          <a:prstGeom prst="rect">
            <a:avLst/>
          </a:prstGeom>
        </p:spPr>
      </p:pic>
      <p:pic>
        <p:nvPicPr>
          <p:cNvPr id="52" name="Picture 51">
            <a:extLst>
              <a:ext uri="{FF2B5EF4-FFF2-40B4-BE49-F238E27FC236}">
                <a16:creationId xmlns:a16="http://schemas.microsoft.com/office/drawing/2014/main" id="{42EF6405-1BBC-8F4D-8475-B57BF38F6B08}"/>
              </a:ext>
            </a:extLst>
          </p:cNvPr>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1193673" y="4748285"/>
            <a:ext cx="1914417" cy="493561"/>
          </a:xfrm>
          <a:prstGeom prst="rect">
            <a:avLst/>
          </a:prstGeom>
        </p:spPr>
      </p:pic>
      <p:pic>
        <p:nvPicPr>
          <p:cNvPr id="54" name="Picture 53">
            <a:extLst>
              <a:ext uri="{FF2B5EF4-FFF2-40B4-BE49-F238E27FC236}">
                <a16:creationId xmlns:a16="http://schemas.microsoft.com/office/drawing/2014/main" id="{E4786421-A15C-7F42-8D7E-0471A2947883}"/>
              </a:ext>
            </a:extLst>
          </p:cNvPr>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4599055" y="4813766"/>
            <a:ext cx="1606227" cy="405969"/>
          </a:xfrm>
          <a:prstGeom prst="rect">
            <a:avLst/>
          </a:prstGeom>
        </p:spPr>
      </p:pic>
      <p:pic>
        <p:nvPicPr>
          <p:cNvPr id="55" name="Picture 54">
            <a:extLst>
              <a:ext uri="{FF2B5EF4-FFF2-40B4-BE49-F238E27FC236}">
                <a16:creationId xmlns:a16="http://schemas.microsoft.com/office/drawing/2014/main" id="{069A21B9-029E-DF46-812E-5903893EFF8C}"/>
              </a:ext>
            </a:extLst>
          </p:cNvPr>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6362979" y="4754914"/>
            <a:ext cx="1283954" cy="602457"/>
          </a:xfrm>
          <a:prstGeom prst="rect">
            <a:avLst/>
          </a:prstGeom>
        </p:spPr>
      </p:pic>
      <p:pic>
        <p:nvPicPr>
          <p:cNvPr id="56" name="Picture 55">
            <a:extLst>
              <a:ext uri="{FF2B5EF4-FFF2-40B4-BE49-F238E27FC236}">
                <a16:creationId xmlns:a16="http://schemas.microsoft.com/office/drawing/2014/main" id="{898B0C14-7305-2C45-8BCD-A3FEF9251BAD}"/>
              </a:ext>
            </a:extLst>
          </p:cNvPr>
          <p:cNvPicPr>
            <a:picLocks noChangeAspect="1"/>
          </p:cNvPicPr>
          <p:nvPr/>
        </p:nvPicPr>
        <p:blipFill>
          <a:blip r:embed="rId49"/>
          <a:stretch>
            <a:fillRect/>
          </a:stretch>
        </p:blipFill>
        <p:spPr>
          <a:xfrm>
            <a:off x="7726437" y="4894042"/>
            <a:ext cx="1144854" cy="310948"/>
          </a:xfrm>
          <a:prstGeom prst="rect">
            <a:avLst/>
          </a:prstGeom>
        </p:spPr>
      </p:pic>
      <p:sp>
        <p:nvSpPr>
          <p:cNvPr id="58" name="Rectangle 57">
            <a:extLst>
              <a:ext uri="{FF2B5EF4-FFF2-40B4-BE49-F238E27FC236}">
                <a16:creationId xmlns:a16="http://schemas.microsoft.com/office/drawing/2014/main" id="{5BFFA67E-BB88-2A49-8765-508E062840EB}"/>
              </a:ext>
            </a:extLst>
          </p:cNvPr>
          <p:cNvSpPr/>
          <p:nvPr/>
        </p:nvSpPr>
        <p:spPr>
          <a:xfrm>
            <a:off x="374285" y="5288108"/>
            <a:ext cx="1160959" cy="369332"/>
          </a:xfrm>
          <a:prstGeom prst="rect">
            <a:avLst/>
          </a:prstGeom>
        </p:spPr>
        <p:txBody>
          <a:bodyPr wrap="none">
            <a:spAutoFit/>
          </a:bodyPr>
          <a:lstStyle/>
          <a:p>
            <a:pPr fontAlgn="auto">
              <a:spcBef>
                <a:spcPts val="0"/>
              </a:spcBef>
              <a:spcAft>
                <a:spcPts val="0"/>
              </a:spcAft>
            </a:pPr>
            <a:r>
              <a:rPr lang="en-US" sz="1800" dirty="0">
                <a:solidFill>
                  <a:prstClr val="black"/>
                </a:solidFill>
                <a:latin typeface="Calibri"/>
              </a:rPr>
              <a:t>Lo3Energy</a:t>
            </a:r>
          </a:p>
        </p:txBody>
      </p:sp>
      <p:pic>
        <p:nvPicPr>
          <p:cNvPr id="59" name="Picture 58">
            <a:extLst>
              <a:ext uri="{FF2B5EF4-FFF2-40B4-BE49-F238E27FC236}">
                <a16:creationId xmlns:a16="http://schemas.microsoft.com/office/drawing/2014/main" id="{490DD23C-7A99-3C4D-8261-ECF18B59C203}"/>
              </a:ext>
            </a:extLst>
          </p:cNvPr>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922103" y="5277163"/>
            <a:ext cx="1051956" cy="449911"/>
          </a:xfrm>
          <a:prstGeom prst="rect">
            <a:avLst/>
          </a:prstGeom>
        </p:spPr>
      </p:pic>
      <p:pic>
        <p:nvPicPr>
          <p:cNvPr id="60" name="Picture 59">
            <a:extLst>
              <a:ext uri="{FF2B5EF4-FFF2-40B4-BE49-F238E27FC236}">
                <a16:creationId xmlns:a16="http://schemas.microsoft.com/office/drawing/2014/main" id="{C6DFFC75-1625-4F43-886E-A26DA7D5DA95}"/>
              </a:ext>
            </a:extLst>
          </p:cNvPr>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3081340" y="4754914"/>
            <a:ext cx="1271543" cy="596847"/>
          </a:xfrm>
          <a:prstGeom prst="rect">
            <a:avLst/>
          </a:prstGeom>
        </p:spPr>
      </p:pic>
      <p:pic>
        <p:nvPicPr>
          <p:cNvPr id="62" name="Picture 61">
            <a:extLst>
              <a:ext uri="{FF2B5EF4-FFF2-40B4-BE49-F238E27FC236}">
                <a16:creationId xmlns:a16="http://schemas.microsoft.com/office/drawing/2014/main" id="{8A5D4326-A4F5-714B-9C89-ABE87FB8D19C}"/>
              </a:ext>
            </a:extLst>
          </p:cNvPr>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3118937" y="5367614"/>
            <a:ext cx="1002654" cy="1002654"/>
          </a:xfrm>
          <a:prstGeom prst="rect">
            <a:avLst/>
          </a:prstGeom>
        </p:spPr>
      </p:pic>
      <p:pic>
        <p:nvPicPr>
          <p:cNvPr id="63" name="Picture 62">
            <a:extLst>
              <a:ext uri="{FF2B5EF4-FFF2-40B4-BE49-F238E27FC236}">
                <a16:creationId xmlns:a16="http://schemas.microsoft.com/office/drawing/2014/main" id="{6E307569-E16E-D646-BEAA-7E08B893CDED}"/>
              </a:ext>
            </a:extLst>
          </p:cNvPr>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4169487" y="5298578"/>
            <a:ext cx="1472830" cy="824785"/>
          </a:xfrm>
          <a:prstGeom prst="rect">
            <a:avLst/>
          </a:prstGeom>
        </p:spPr>
      </p:pic>
      <p:pic>
        <p:nvPicPr>
          <p:cNvPr id="64" name="Picture 63">
            <a:extLst>
              <a:ext uri="{FF2B5EF4-FFF2-40B4-BE49-F238E27FC236}">
                <a16:creationId xmlns:a16="http://schemas.microsoft.com/office/drawing/2014/main" id="{6AA8D27E-9701-3A41-BFA8-938D0E6EEAA9}"/>
              </a:ext>
            </a:extLst>
          </p:cNvPr>
          <p:cNvPicPr>
            <a:picLocks noChangeAspect="1"/>
          </p:cNvPicPr>
          <p:nvPr/>
        </p:nvPicPr>
        <p:blipFill>
          <a:blip r:embed="rId54" cstate="print">
            <a:extLst>
              <a:ext uri="{28A0092B-C50C-407E-A947-70E740481C1C}">
                <a14:useLocalDpi xmlns:a14="http://schemas.microsoft.com/office/drawing/2010/main"/>
              </a:ext>
            </a:extLst>
          </a:blip>
          <a:stretch>
            <a:fillRect/>
          </a:stretch>
        </p:blipFill>
        <p:spPr>
          <a:xfrm>
            <a:off x="5715177" y="5411552"/>
            <a:ext cx="1648758" cy="478594"/>
          </a:xfrm>
          <a:prstGeom prst="rect">
            <a:avLst/>
          </a:prstGeom>
        </p:spPr>
      </p:pic>
      <p:pic>
        <p:nvPicPr>
          <p:cNvPr id="66" name="Picture 65">
            <a:extLst>
              <a:ext uri="{FF2B5EF4-FFF2-40B4-BE49-F238E27FC236}">
                <a16:creationId xmlns:a16="http://schemas.microsoft.com/office/drawing/2014/main" id="{4CDF1A57-97A2-FB45-9623-F2D41C55AABA}"/>
              </a:ext>
            </a:extLst>
          </p:cNvPr>
          <p:cNvPicPr>
            <a:picLocks noChangeAspect="1"/>
          </p:cNvPicPr>
          <p:nvPr/>
        </p:nvPicPr>
        <p:blipFill>
          <a:blip r:embed="rId55" cstate="print">
            <a:extLst>
              <a:ext uri="{28A0092B-C50C-407E-A947-70E740481C1C}">
                <a14:useLocalDpi xmlns:a14="http://schemas.microsoft.com/office/drawing/2010/main"/>
              </a:ext>
            </a:extLst>
          </a:blip>
          <a:stretch>
            <a:fillRect/>
          </a:stretch>
        </p:blipFill>
        <p:spPr>
          <a:xfrm>
            <a:off x="7393392" y="5080664"/>
            <a:ext cx="1730670" cy="908602"/>
          </a:xfrm>
          <a:prstGeom prst="rect">
            <a:avLst/>
          </a:prstGeom>
        </p:spPr>
      </p:pic>
      <p:pic>
        <p:nvPicPr>
          <p:cNvPr id="67" name="Picture 66">
            <a:extLst>
              <a:ext uri="{FF2B5EF4-FFF2-40B4-BE49-F238E27FC236}">
                <a16:creationId xmlns:a16="http://schemas.microsoft.com/office/drawing/2014/main" id="{FA96BD1E-FA46-9F45-B5DB-AC25A2655BA6}"/>
              </a:ext>
            </a:extLst>
          </p:cNvPr>
          <p:cNvPicPr>
            <a:picLocks noChangeAspect="1"/>
          </p:cNvPicPr>
          <p:nvPr/>
        </p:nvPicPr>
        <p:blipFill>
          <a:blip r:embed="rId56" cstate="print">
            <a:extLst>
              <a:ext uri="{28A0092B-C50C-407E-A947-70E740481C1C}">
                <a14:useLocalDpi xmlns:a14="http://schemas.microsoft.com/office/drawing/2010/main"/>
              </a:ext>
            </a:extLst>
          </a:blip>
          <a:stretch>
            <a:fillRect/>
          </a:stretch>
        </p:blipFill>
        <p:spPr>
          <a:xfrm>
            <a:off x="7363935" y="938757"/>
            <a:ext cx="790962" cy="444604"/>
          </a:xfrm>
          <a:prstGeom prst="rect">
            <a:avLst/>
          </a:prstGeom>
        </p:spPr>
      </p:pic>
      <p:sp>
        <p:nvSpPr>
          <p:cNvPr id="65" name="Title 3">
            <a:extLst>
              <a:ext uri="{FF2B5EF4-FFF2-40B4-BE49-F238E27FC236}">
                <a16:creationId xmlns:a16="http://schemas.microsoft.com/office/drawing/2014/main" id="{29FF8BD3-1342-2643-B4C8-1DD3BC8A709B}"/>
              </a:ext>
            </a:extLst>
          </p:cNvPr>
          <p:cNvSpPr>
            <a:spLocks noGrp="1"/>
          </p:cNvSpPr>
          <p:nvPr>
            <p:ph type="title"/>
          </p:nvPr>
        </p:nvSpPr>
        <p:spPr>
          <a:xfrm>
            <a:off x="628650" y="365128"/>
            <a:ext cx="7886700" cy="576773"/>
          </a:xfrm>
        </p:spPr>
        <p:txBody>
          <a:bodyPr>
            <a:normAutofit/>
          </a:bodyPr>
          <a:lstStyle/>
          <a:p>
            <a:r>
              <a:rPr lang="en-US" b="1" dirty="0"/>
              <a:t>Listening to Industry during Discovery Visits</a:t>
            </a:r>
          </a:p>
        </p:txBody>
      </p:sp>
      <p:pic>
        <p:nvPicPr>
          <p:cNvPr id="36" name="Picture 35">
            <a:extLst>
              <a:ext uri="{FF2B5EF4-FFF2-40B4-BE49-F238E27FC236}">
                <a16:creationId xmlns:a16="http://schemas.microsoft.com/office/drawing/2014/main" id="{12B96242-4A44-A94F-83EF-F2DDD14285A0}"/>
              </a:ext>
            </a:extLst>
          </p:cNvPr>
          <p:cNvPicPr>
            <a:picLocks noChangeAspect="1"/>
          </p:cNvPicPr>
          <p:nvPr/>
        </p:nvPicPr>
        <p:blipFill>
          <a:blip r:embed="rId57" cstate="print">
            <a:extLst>
              <a:ext uri="{28A0092B-C50C-407E-A947-70E740481C1C}">
                <a14:useLocalDpi xmlns:a14="http://schemas.microsoft.com/office/drawing/2010/main"/>
              </a:ext>
            </a:extLst>
          </a:blip>
          <a:stretch>
            <a:fillRect/>
          </a:stretch>
        </p:blipFill>
        <p:spPr>
          <a:xfrm>
            <a:off x="761399" y="3495896"/>
            <a:ext cx="738835" cy="508053"/>
          </a:xfrm>
          <a:prstGeom prst="rect">
            <a:avLst/>
          </a:prstGeom>
        </p:spPr>
      </p:pic>
      <p:pic>
        <p:nvPicPr>
          <p:cNvPr id="2" name="Picture 1">
            <a:extLst>
              <a:ext uri="{FF2B5EF4-FFF2-40B4-BE49-F238E27FC236}">
                <a16:creationId xmlns:a16="http://schemas.microsoft.com/office/drawing/2014/main" id="{3106264F-F0C2-DA41-A002-23F1A89431AD}"/>
              </a:ext>
            </a:extLst>
          </p:cNvPr>
          <p:cNvPicPr>
            <a:picLocks noChangeAspect="1"/>
          </p:cNvPicPr>
          <p:nvPr/>
        </p:nvPicPr>
        <p:blipFill>
          <a:blip r:embed="rId58"/>
          <a:stretch>
            <a:fillRect/>
          </a:stretch>
        </p:blipFill>
        <p:spPr>
          <a:xfrm>
            <a:off x="4145796" y="6000289"/>
            <a:ext cx="1472830" cy="824785"/>
          </a:xfrm>
          <a:prstGeom prst="rect">
            <a:avLst/>
          </a:prstGeom>
        </p:spPr>
      </p:pic>
      <p:pic>
        <p:nvPicPr>
          <p:cNvPr id="3" name="Picture 2">
            <a:extLst>
              <a:ext uri="{FF2B5EF4-FFF2-40B4-BE49-F238E27FC236}">
                <a16:creationId xmlns:a16="http://schemas.microsoft.com/office/drawing/2014/main" id="{C6467DA9-C086-0C48-9D89-EAEC149CBA0C}"/>
              </a:ext>
            </a:extLst>
          </p:cNvPr>
          <p:cNvPicPr>
            <a:picLocks noChangeAspect="1"/>
          </p:cNvPicPr>
          <p:nvPr/>
        </p:nvPicPr>
        <p:blipFill>
          <a:blip r:embed="rId59"/>
          <a:stretch>
            <a:fillRect/>
          </a:stretch>
        </p:blipFill>
        <p:spPr>
          <a:xfrm>
            <a:off x="5752564" y="5906718"/>
            <a:ext cx="977900" cy="927100"/>
          </a:xfrm>
          <a:prstGeom prst="rect">
            <a:avLst/>
          </a:prstGeom>
        </p:spPr>
      </p:pic>
      <p:pic>
        <p:nvPicPr>
          <p:cNvPr id="46" name="Picture 45">
            <a:extLst>
              <a:ext uri="{FF2B5EF4-FFF2-40B4-BE49-F238E27FC236}">
                <a16:creationId xmlns:a16="http://schemas.microsoft.com/office/drawing/2014/main" id="{79272E8D-B5B6-394B-9CC0-5319DCDB008A}"/>
              </a:ext>
            </a:extLst>
          </p:cNvPr>
          <p:cNvPicPr>
            <a:picLocks noChangeAspect="1"/>
          </p:cNvPicPr>
          <p:nvPr/>
        </p:nvPicPr>
        <p:blipFill>
          <a:blip r:embed="rId60" cstate="hqprint">
            <a:extLst>
              <a:ext uri="{28A0092B-C50C-407E-A947-70E740481C1C}">
                <a14:useLocalDpi xmlns:a14="http://schemas.microsoft.com/office/drawing/2010/main"/>
              </a:ext>
            </a:extLst>
          </a:blip>
          <a:stretch>
            <a:fillRect/>
          </a:stretch>
        </p:blipFill>
        <p:spPr>
          <a:xfrm>
            <a:off x="6824507" y="5988914"/>
            <a:ext cx="1001475" cy="812645"/>
          </a:xfrm>
          <a:prstGeom prst="rect">
            <a:avLst/>
          </a:prstGeom>
        </p:spPr>
      </p:pic>
      <p:pic>
        <p:nvPicPr>
          <p:cNvPr id="61" name="Picture 60">
            <a:extLst>
              <a:ext uri="{FF2B5EF4-FFF2-40B4-BE49-F238E27FC236}">
                <a16:creationId xmlns:a16="http://schemas.microsoft.com/office/drawing/2014/main" id="{718FDA06-D0C8-914B-94DE-C77927CB11B5}"/>
              </a:ext>
            </a:extLst>
          </p:cNvPr>
          <p:cNvPicPr>
            <a:picLocks noChangeAspect="1"/>
          </p:cNvPicPr>
          <p:nvPr/>
        </p:nvPicPr>
        <p:blipFill>
          <a:blip r:embed="rId61" cstate="hqprint">
            <a:extLst>
              <a:ext uri="{28A0092B-C50C-407E-A947-70E740481C1C}">
                <a14:useLocalDpi xmlns:a14="http://schemas.microsoft.com/office/drawing/2010/main"/>
              </a:ext>
            </a:extLst>
          </a:blip>
          <a:stretch>
            <a:fillRect/>
          </a:stretch>
        </p:blipFill>
        <p:spPr>
          <a:xfrm>
            <a:off x="803642" y="5782335"/>
            <a:ext cx="2122713" cy="609324"/>
          </a:xfrm>
          <a:prstGeom prst="rect">
            <a:avLst/>
          </a:prstGeom>
        </p:spPr>
      </p:pic>
      <p:pic>
        <p:nvPicPr>
          <p:cNvPr id="53" name="Picture 52">
            <a:extLst>
              <a:ext uri="{FF2B5EF4-FFF2-40B4-BE49-F238E27FC236}">
                <a16:creationId xmlns:a16="http://schemas.microsoft.com/office/drawing/2014/main" id="{8C7C2F45-C95F-BD45-B55A-03F300422610}"/>
              </a:ext>
            </a:extLst>
          </p:cNvPr>
          <p:cNvPicPr>
            <a:picLocks noChangeAspect="1"/>
          </p:cNvPicPr>
          <p:nvPr/>
        </p:nvPicPr>
        <p:blipFill>
          <a:blip r:embed="rId62"/>
          <a:stretch>
            <a:fillRect/>
          </a:stretch>
        </p:blipFill>
        <p:spPr>
          <a:xfrm>
            <a:off x="7920025" y="5710970"/>
            <a:ext cx="1045499" cy="1045499"/>
          </a:xfrm>
          <a:prstGeom prst="rect">
            <a:avLst/>
          </a:prstGeom>
        </p:spPr>
      </p:pic>
      <p:pic>
        <p:nvPicPr>
          <p:cNvPr id="28" name="Picture 27">
            <a:extLst>
              <a:ext uri="{FF2B5EF4-FFF2-40B4-BE49-F238E27FC236}">
                <a16:creationId xmlns:a16="http://schemas.microsoft.com/office/drawing/2014/main" id="{17370D90-4EFB-B84B-A946-073E4D20376C}"/>
              </a:ext>
            </a:extLst>
          </p:cNvPr>
          <p:cNvPicPr>
            <a:picLocks noChangeAspect="1"/>
          </p:cNvPicPr>
          <p:nvPr/>
        </p:nvPicPr>
        <p:blipFill>
          <a:blip r:embed="rId63"/>
          <a:stretch>
            <a:fillRect/>
          </a:stretch>
        </p:blipFill>
        <p:spPr>
          <a:xfrm>
            <a:off x="8108548" y="707132"/>
            <a:ext cx="952500" cy="952500"/>
          </a:xfrm>
          <a:prstGeom prst="rect">
            <a:avLst/>
          </a:prstGeom>
        </p:spPr>
      </p:pic>
    </p:spTree>
    <p:extLst>
      <p:ext uri="{BB962C8B-B14F-4D97-AF65-F5344CB8AC3E}">
        <p14:creationId xmlns:p14="http://schemas.microsoft.com/office/powerpoint/2010/main" val="295646225"/>
      </p:ext>
    </p:extLst>
  </p:cSld>
  <p:clrMapOvr>
    <a:masterClrMapping/>
  </p:clrMapOvr>
  <mc:AlternateContent xmlns:mc="http://schemas.openxmlformats.org/markup-compatibility/2006" xmlns:p14="http://schemas.microsoft.com/office/powerpoint/2010/main">
    <mc:Choice Requires="p14">
      <p:transition spd="slow" p14:dur="2000" advTm="28699"/>
    </mc:Choice>
    <mc:Fallback xmlns="">
      <p:transition spd="slow" advTm="28699"/>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836AAF-EACC-3D41-B0ED-742625C50A93}"/>
              </a:ext>
            </a:extLst>
          </p:cNvPr>
          <p:cNvSpPr>
            <a:spLocks noGrp="1"/>
          </p:cNvSpPr>
          <p:nvPr>
            <p:ph type="title"/>
          </p:nvPr>
        </p:nvSpPr>
        <p:spPr>
          <a:xfrm>
            <a:off x="628650" y="365128"/>
            <a:ext cx="7886700" cy="576773"/>
          </a:xfrm>
        </p:spPr>
        <p:txBody>
          <a:bodyPr>
            <a:normAutofit/>
          </a:bodyPr>
          <a:lstStyle/>
          <a:p>
            <a:r>
              <a:rPr lang="en-US" b="1" dirty="0"/>
              <a:t>Pervasive Personalized Intelligence (PPI)</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22B3E-D209-4738-A237-A78F31219273}" type="slidenum">
              <a:rPr kumimoji="0" lang="en-US" sz="1200" b="0" i="0" u="none" strike="noStrike" kern="1200" cap="none" spc="0" normalizeH="0" baseline="0" noProof="0" smtClean="0">
                <a:ln>
                  <a:noFill/>
                </a:ln>
                <a:solidFill>
                  <a:prstClr val="black">
                    <a:tint val="75000"/>
                  </a:prstClr>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Arial Regular"/>
              <a:ea typeface="+mn-ea"/>
              <a:cs typeface="+mn-cs"/>
            </a:endParaRPr>
          </a:p>
        </p:txBody>
      </p:sp>
      <p:sp>
        <p:nvSpPr>
          <p:cNvPr id="8" name="Content Placeholder 5"/>
          <p:cNvSpPr>
            <a:spLocks noGrp="1"/>
          </p:cNvSpPr>
          <p:nvPr>
            <p:ph idx="1"/>
          </p:nvPr>
        </p:nvSpPr>
        <p:spPr>
          <a:xfrm>
            <a:off x="457200" y="1143000"/>
            <a:ext cx="8686800" cy="4711700"/>
          </a:xfrm>
        </p:spPr>
        <p:txBody>
          <a:bodyPr/>
          <a:lstStyle/>
          <a:p>
            <a:pPr marL="0" lvl="2" indent="0">
              <a:buNone/>
            </a:pPr>
            <a:endParaRPr lang="en-US" b="1" dirty="0"/>
          </a:p>
          <a:p>
            <a:pPr marL="0" lvl="2" indent="0">
              <a:buNone/>
            </a:pPr>
            <a:endParaRPr lang="en-US" b="1" dirty="0"/>
          </a:p>
          <a:p>
            <a:pPr marL="0" lvl="2" indent="0">
              <a:buNone/>
            </a:pPr>
            <a:endParaRPr lang="en-US" b="1" dirty="0"/>
          </a:p>
          <a:p>
            <a:pPr marL="0" lvl="2" indent="0">
              <a:buNone/>
            </a:pPr>
            <a:r>
              <a:rPr lang="en-US" b="1" dirty="0"/>
              <a:t>     </a:t>
            </a:r>
          </a:p>
          <a:p>
            <a:pPr marL="0" lvl="2" indent="0">
              <a:buNone/>
            </a:pPr>
            <a:endParaRPr lang="en-US" b="1" dirty="0"/>
          </a:p>
          <a:p>
            <a:pPr marL="0" lvl="2" indent="0">
              <a:buNone/>
            </a:pPr>
            <a:endParaRPr lang="en-US"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10" name="Picture 9"/>
          <p:cNvPicPr>
            <a:picLocks noChangeAspect="1"/>
          </p:cNvPicPr>
          <p:nvPr/>
        </p:nvPicPr>
        <p:blipFill>
          <a:blip r:embed="rId4"/>
          <a:stretch>
            <a:fillRect/>
          </a:stretch>
        </p:blipFill>
        <p:spPr>
          <a:xfrm>
            <a:off x="-1063206" y="1417638"/>
            <a:ext cx="5138099" cy="5442902"/>
          </a:xfrm>
          <a:prstGeom prst="rect">
            <a:avLst/>
          </a:prstGeom>
        </p:spPr>
      </p:pic>
      <p:sp>
        <p:nvSpPr>
          <p:cNvPr id="14" name="TextBox 13"/>
          <p:cNvSpPr txBox="1"/>
          <p:nvPr/>
        </p:nvSpPr>
        <p:spPr>
          <a:xfrm>
            <a:off x="2059301" y="1417638"/>
            <a:ext cx="7042441" cy="31085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Connecting everything for remote monitoring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and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From Reactive to Predictive Analytics: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Smart Energy: safe energy mode for e-cars</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Precision Ag: predict diseases, harvest </a:t>
            </a:r>
          </a:p>
          <a:p>
            <a:pPr marL="457200" marR="0" lvl="0" indent="-457200" algn="l" defTabSz="914400" rtl="0" eaLnBrk="1" fontAlgn="auto" latinLnBrk="0" hangingPunct="1">
              <a:lnSpc>
                <a:spcPct val="100000"/>
              </a:lnSpc>
              <a:spcBef>
                <a:spcPts val="0"/>
              </a:spcBef>
              <a:spcAft>
                <a:spcPts val="0"/>
              </a:spcAft>
              <a:buClrTx/>
              <a:buSzTx/>
              <a:buFontTx/>
              <a:buChar char="-"/>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Industry 4.0: preventive maintenance</a:t>
            </a:r>
          </a:p>
        </p:txBody>
      </p:sp>
      <p:sp>
        <p:nvSpPr>
          <p:cNvPr id="15" name="TextBox 14"/>
          <p:cNvSpPr txBox="1"/>
          <p:nvPr/>
        </p:nvSpPr>
        <p:spPr>
          <a:xfrm>
            <a:off x="2922791" y="4529567"/>
            <a:ext cx="337098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mn-ea"/>
                <a:cs typeface="+mn-cs"/>
              </a:rPr>
              <a:t>Pervasive to the Edge</a:t>
            </a:r>
          </a:p>
        </p:txBody>
      </p:sp>
      <p:sp>
        <p:nvSpPr>
          <p:cNvPr id="16" name="TextBox 15"/>
          <p:cNvSpPr txBox="1"/>
          <p:nvPr/>
        </p:nvSpPr>
        <p:spPr>
          <a:xfrm>
            <a:off x="2980847" y="5391352"/>
            <a:ext cx="206607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mn-ea"/>
                <a:cs typeface="+mn-cs"/>
              </a:rPr>
              <a:t>Personalized</a:t>
            </a:r>
          </a:p>
        </p:txBody>
      </p:sp>
    </p:spTree>
    <p:custDataLst>
      <p:tags r:id="rId1"/>
    </p:custDataLst>
    <p:extLst>
      <p:ext uri="{BB962C8B-B14F-4D97-AF65-F5344CB8AC3E}">
        <p14:creationId xmlns:p14="http://schemas.microsoft.com/office/powerpoint/2010/main" val="1999056365"/>
      </p:ext>
    </p:extLst>
  </p:cSld>
  <p:clrMapOvr>
    <a:masterClrMapping/>
  </p:clrMapOvr>
  <mc:AlternateContent xmlns:mc="http://schemas.openxmlformats.org/markup-compatibility/2006" xmlns:p14="http://schemas.microsoft.com/office/powerpoint/2010/main">
    <mc:Choice Requires="p14">
      <p:transition spd="slow" p14:dur="2000" advTm="65309"/>
    </mc:Choice>
    <mc:Fallback xmlns="">
      <p:transition spd="slow" advTm="65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p:cNvSpPr>
            <a:spLocks noGrp="1"/>
          </p:cNvSpPr>
          <p:nvPr>
            <p:ph type="title"/>
          </p:nvPr>
        </p:nvSpPr>
        <p:spPr>
          <a:xfrm>
            <a:off x="628650" y="365128"/>
            <a:ext cx="8515350" cy="576773"/>
          </a:xfrm>
        </p:spPr>
        <p:txBody>
          <a:bodyPr>
            <a:noAutofit/>
          </a:bodyPr>
          <a:lstStyle/>
          <a:p>
            <a:r>
              <a:rPr lang="en-US" b="1" dirty="0"/>
              <a:t>Research Thrusts and Capabilities of PPI Center</a:t>
            </a:r>
          </a:p>
        </p:txBody>
      </p:sp>
      <p:sp>
        <p:nvSpPr>
          <p:cNvPr id="6" name="Slide Number Placeholder 5"/>
          <p:cNvSpPr>
            <a:spLocks noGrp="1"/>
          </p:cNvSpPr>
          <p:nvPr>
            <p:ph type="sldNum" sz="quarter" idx="12"/>
          </p:nvPr>
        </p:nvSpPr>
        <p:spPr/>
        <p:txBody>
          <a:bodyPr/>
          <a:lstStyle/>
          <a:p>
            <a:fld id="{01C22B3E-D209-4738-A237-A78F31219273}" type="slidenum">
              <a:rPr lang="en-US" smtClean="0"/>
              <a:pPr/>
              <a:t>22</a:t>
            </a:fld>
            <a:endParaRPr lang="en-US"/>
          </a:p>
        </p:txBody>
      </p:sp>
      <p:cxnSp>
        <p:nvCxnSpPr>
          <p:cNvPr id="8" name="Straight Connector 7"/>
          <p:cNvCxnSpPr>
            <a:cxnSpLocks/>
          </p:cNvCxnSpPr>
          <p:nvPr/>
        </p:nvCxnSpPr>
        <p:spPr>
          <a:xfrm flipV="1">
            <a:off x="2057400" y="2990147"/>
            <a:ext cx="4724400" cy="10645"/>
          </a:xfrm>
          <a:prstGeom prst="line">
            <a:avLst/>
          </a:prstGeom>
          <a:ln w="825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6200000">
            <a:off x="2670755" y="1761206"/>
            <a:ext cx="2025383" cy="369332"/>
          </a:xfrm>
          <a:prstGeom prst="rect">
            <a:avLst/>
          </a:prstGeom>
          <a:solidFill>
            <a:schemeClr val="bg2">
              <a:lumMod val="75000"/>
            </a:schemeClr>
          </a:solidFill>
          <a:ln w="34925">
            <a:solidFill>
              <a:schemeClr val="accent1"/>
            </a:solidFill>
          </a:ln>
        </p:spPr>
        <p:txBody>
          <a:bodyPr wrap="square" rtlCol="0">
            <a:spAutoFit/>
          </a:bodyPr>
          <a:lstStyle/>
          <a:p>
            <a:r>
              <a:rPr lang="en-US" b="1" dirty="0"/>
              <a:t>Smart Office</a:t>
            </a:r>
          </a:p>
        </p:txBody>
      </p:sp>
      <p:sp>
        <p:nvSpPr>
          <p:cNvPr id="32" name="TextBox 31"/>
          <p:cNvSpPr txBox="1"/>
          <p:nvPr/>
        </p:nvSpPr>
        <p:spPr>
          <a:xfrm>
            <a:off x="6314402" y="2113548"/>
            <a:ext cx="1197958" cy="849830"/>
          </a:xfrm>
          <a:prstGeom prst="rect">
            <a:avLst/>
          </a:prstGeom>
          <a:solidFill>
            <a:schemeClr val="bg1"/>
          </a:solidFill>
        </p:spPr>
        <p:txBody>
          <a:bodyPr wrap="square" rtlCol="0">
            <a:spAutoFit/>
          </a:bodyPr>
          <a:lstStyle/>
          <a:p>
            <a:endParaRPr lang="en-US"/>
          </a:p>
        </p:txBody>
      </p:sp>
      <p:sp>
        <p:nvSpPr>
          <p:cNvPr id="33" name="TextBox 32"/>
          <p:cNvSpPr txBox="1"/>
          <p:nvPr/>
        </p:nvSpPr>
        <p:spPr>
          <a:xfrm rot="16200000">
            <a:off x="2980007" y="1706889"/>
            <a:ext cx="2143287" cy="369332"/>
          </a:xfrm>
          <a:prstGeom prst="rect">
            <a:avLst/>
          </a:prstGeom>
          <a:solidFill>
            <a:schemeClr val="bg2">
              <a:lumMod val="75000"/>
            </a:schemeClr>
          </a:solidFill>
          <a:ln w="34925">
            <a:solidFill>
              <a:schemeClr val="accent1"/>
            </a:solidFill>
          </a:ln>
        </p:spPr>
        <p:txBody>
          <a:bodyPr wrap="square" rtlCol="0">
            <a:spAutoFit/>
          </a:bodyPr>
          <a:lstStyle/>
          <a:p>
            <a:r>
              <a:rPr lang="en-US" b="1" dirty="0"/>
              <a:t>Smart </a:t>
            </a:r>
            <a:r>
              <a:rPr lang="en-US" sz="1700" b="1" dirty="0"/>
              <a:t>Manufacturing</a:t>
            </a:r>
          </a:p>
        </p:txBody>
      </p:sp>
      <p:sp>
        <p:nvSpPr>
          <p:cNvPr id="34" name="TextBox 33"/>
          <p:cNvSpPr txBox="1"/>
          <p:nvPr/>
        </p:nvSpPr>
        <p:spPr>
          <a:xfrm rot="16200000">
            <a:off x="3746579" y="1806208"/>
            <a:ext cx="1664751" cy="630942"/>
          </a:xfrm>
          <a:prstGeom prst="rect">
            <a:avLst/>
          </a:prstGeom>
          <a:solidFill>
            <a:schemeClr val="bg2">
              <a:lumMod val="75000"/>
            </a:schemeClr>
          </a:solidFill>
          <a:ln w="34925">
            <a:solidFill>
              <a:schemeClr val="accent1"/>
            </a:solidFill>
          </a:ln>
        </p:spPr>
        <p:txBody>
          <a:bodyPr wrap="square" rtlCol="0">
            <a:spAutoFit/>
          </a:bodyPr>
          <a:lstStyle/>
          <a:p>
            <a:r>
              <a:rPr lang="en-US" b="1" dirty="0"/>
              <a:t>Smart </a:t>
            </a:r>
            <a:r>
              <a:rPr lang="en-US" sz="1700" b="1" dirty="0"/>
              <a:t>Health </a:t>
            </a:r>
            <a:r>
              <a:rPr lang="en-US" sz="1700" b="1"/>
              <a:t>&amp; Fitness</a:t>
            </a:r>
            <a:endParaRPr lang="en-US" sz="1700" b="1" dirty="0"/>
          </a:p>
        </p:txBody>
      </p:sp>
      <p:sp>
        <p:nvSpPr>
          <p:cNvPr id="35" name="TextBox 34"/>
          <p:cNvSpPr txBox="1"/>
          <p:nvPr/>
        </p:nvSpPr>
        <p:spPr>
          <a:xfrm rot="16200000">
            <a:off x="4534283" y="1810752"/>
            <a:ext cx="1874365" cy="430887"/>
          </a:xfrm>
          <a:prstGeom prst="rect">
            <a:avLst/>
          </a:prstGeom>
          <a:solidFill>
            <a:schemeClr val="bg2">
              <a:lumMod val="75000"/>
            </a:schemeClr>
          </a:solidFill>
          <a:ln w="34925">
            <a:solidFill>
              <a:schemeClr val="accent1"/>
            </a:solidFill>
          </a:ln>
        </p:spPr>
        <p:txBody>
          <a:bodyPr wrap="square" rtlCol="0">
            <a:spAutoFit/>
          </a:bodyPr>
          <a:lstStyle/>
          <a:p>
            <a:r>
              <a:rPr lang="en-US" b="1"/>
              <a:t>Smart </a:t>
            </a:r>
            <a:r>
              <a:rPr lang="en-US" sz="1700" b="1"/>
              <a:t>Retail </a:t>
            </a:r>
            <a:endParaRPr lang="en-US" sz="1700" b="1" dirty="0"/>
          </a:p>
        </p:txBody>
      </p:sp>
      <p:sp>
        <p:nvSpPr>
          <p:cNvPr id="36" name="TextBox 35"/>
          <p:cNvSpPr txBox="1"/>
          <p:nvPr/>
        </p:nvSpPr>
        <p:spPr>
          <a:xfrm rot="16200000">
            <a:off x="1994693" y="1837850"/>
            <a:ext cx="1867004" cy="369332"/>
          </a:xfrm>
          <a:prstGeom prst="rect">
            <a:avLst/>
          </a:prstGeom>
          <a:solidFill>
            <a:schemeClr val="bg2">
              <a:lumMod val="75000"/>
            </a:schemeClr>
          </a:solidFill>
          <a:ln w="34925">
            <a:solidFill>
              <a:schemeClr val="accent1"/>
            </a:solidFill>
          </a:ln>
        </p:spPr>
        <p:txBody>
          <a:bodyPr wrap="square" rtlCol="0">
            <a:spAutoFit/>
          </a:bodyPr>
          <a:lstStyle/>
          <a:p>
            <a:r>
              <a:rPr lang="en-US" b="1" dirty="0"/>
              <a:t>Smart </a:t>
            </a:r>
            <a:r>
              <a:rPr lang="en-US" sz="1700" b="1" dirty="0"/>
              <a:t>Food </a:t>
            </a:r>
          </a:p>
        </p:txBody>
      </p:sp>
      <p:sp>
        <p:nvSpPr>
          <p:cNvPr id="23" name="TextBox 22"/>
          <p:cNvSpPr txBox="1"/>
          <p:nvPr/>
        </p:nvSpPr>
        <p:spPr>
          <a:xfrm rot="16200000">
            <a:off x="1612082" y="1853594"/>
            <a:ext cx="1860476" cy="369332"/>
          </a:xfrm>
          <a:prstGeom prst="rect">
            <a:avLst/>
          </a:prstGeom>
          <a:solidFill>
            <a:schemeClr val="bg2">
              <a:lumMod val="75000"/>
            </a:schemeClr>
          </a:solidFill>
          <a:ln w="34925">
            <a:solidFill>
              <a:schemeClr val="accent1"/>
            </a:solidFill>
          </a:ln>
        </p:spPr>
        <p:txBody>
          <a:bodyPr wrap="square" rtlCol="0">
            <a:spAutoFit/>
          </a:bodyPr>
          <a:lstStyle/>
          <a:p>
            <a:r>
              <a:rPr lang="en-US" b="1" dirty="0"/>
              <a:t>Smart  City</a:t>
            </a:r>
          </a:p>
        </p:txBody>
      </p:sp>
      <p:sp>
        <p:nvSpPr>
          <p:cNvPr id="7" name="TextBox 6"/>
          <p:cNvSpPr txBox="1"/>
          <p:nvPr/>
        </p:nvSpPr>
        <p:spPr>
          <a:xfrm rot="16200000">
            <a:off x="2265461" y="1699742"/>
            <a:ext cx="2086758" cy="430887"/>
          </a:xfrm>
          <a:prstGeom prst="rect">
            <a:avLst/>
          </a:prstGeom>
          <a:solidFill>
            <a:schemeClr val="bg2">
              <a:lumMod val="75000"/>
            </a:schemeClr>
          </a:solidFill>
          <a:ln w="34925">
            <a:solidFill>
              <a:schemeClr val="accent1"/>
            </a:solidFill>
          </a:ln>
        </p:spPr>
        <p:txBody>
          <a:bodyPr wrap="square" rtlCol="0">
            <a:spAutoFit/>
          </a:bodyPr>
          <a:lstStyle/>
          <a:p>
            <a:r>
              <a:rPr lang="en-US" b="1" dirty="0"/>
              <a:t>Smart Home</a:t>
            </a:r>
          </a:p>
        </p:txBody>
      </p:sp>
      <p:sp>
        <p:nvSpPr>
          <p:cNvPr id="37" name="TextBox 36"/>
          <p:cNvSpPr txBox="1"/>
          <p:nvPr/>
        </p:nvSpPr>
        <p:spPr>
          <a:xfrm rot="16200000">
            <a:off x="4902419" y="1541196"/>
            <a:ext cx="2228808" cy="615553"/>
          </a:xfrm>
          <a:prstGeom prst="rect">
            <a:avLst/>
          </a:prstGeom>
          <a:solidFill>
            <a:schemeClr val="bg2">
              <a:lumMod val="75000"/>
            </a:schemeClr>
          </a:solidFill>
          <a:ln w="34925">
            <a:solidFill>
              <a:schemeClr val="accent1"/>
            </a:solidFill>
          </a:ln>
        </p:spPr>
        <p:txBody>
          <a:bodyPr wrap="square" rtlCol="0">
            <a:spAutoFit/>
          </a:bodyPr>
          <a:lstStyle/>
          <a:p>
            <a:r>
              <a:rPr lang="en-US" sz="1700" b="1" dirty="0"/>
              <a:t>Shipping &amp; Logistics</a:t>
            </a:r>
          </a:p>
        </p:txBody>
      </p:sp>
      <p:pic>
        <p:nvPicPr>
          <p:cNvPr id="38" name="Picture 37">
            <a:extLst>
              <a:ext uri="{FF2B5EF4-FFF2-40B4-BE49-F238E27FC236}">
                <a16:creationId xmlns:a16="http://schemas.microsoft.com/office/drawing/2014/main" id="{74B3F9E3-6B80-964E-93F2-E93A5043D98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331720" y="4072333"/>
            <a:ext cx="1865612" cy="1913861"/>
          </a:xfrm>
          <a:prstGeom prst="rect">
            <a:avLst/>
          </a:prstGeom>
        </p:spPr>
      </p:pic>
      <p:pic>
        <p:nvPicPr>
          <p:cNvPr id="39" name="Picture 38">
            <a:extLst>
              <a:ext uri="{FF2B5EF4-FFF2-40B4-BE49-F238E27FC236}">
                <a16:creationId xmlns:a16="http://schemas.microsoft.com/office/drawing/2014/main" id="{E0B9C04D-075C-B74B-8038-42F6F2D5F0D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672840" y="4074138"/>
            <a:ext cx="1866900" cy="1915182"/>
          </a:xfrm>
          <a:prstGeom prst="rect">
            <a:avLst/>
          </a:prstGeom>
        </p:spPr>
      </p:pic>
      <p:pic>
        <p:nvPicPr>
          <p:cNvPr id="40" name="Picture 39">
            <a:extLst>
              <a:ext uri="{FF2B5EF4-FFF2-40B4-BE49-F238E27FC236}">
                <a16:creationId xmlns:a16="http://schemas.microsoft.com/office/drawing/2014/main" id="{ACAA32FC-2E25-6A45-8C49-1B81A5F75759}"/>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040827" y="4071012"/>
            <a:ext cx="1373352" cy="1915182"/>
          </a:xfrm>
          <a:prstGeom prst="rect">
            <a:avLst/>
          </a:prstGeom>
        </p:spPr>
      </p:pic>
      <p:pic>
        <p:nvPicPr>
          <p:cNvPr id="41" name="Picture 40">
            <a:extLst>
              <a:ext uri="{FF2B5EF4-FFF2-40B4-BE49-F238E27FC236}">
                <a16:creationId xmlns:a16="http://schemas.microsoft.com/office/drawing/2014/main" id="{62E7C67E-06A8-D242-887A-03DCE60DF37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331720" y="3016031"/>
            <a:ext cx="1367987" cy="1555750"/>
          </a:xfrm>
          <a:prstGeom prst="rect">
            <a:avLst/>
          </a:prstGeom>
        </p:spPr>
      </p:pic>
      <p:pic>
        <p:nvPicPr>
          <p:cNvPr id="42" name="Picture 41">
            <a:extLst>
              <a:ext uri="{FF2B5EF4-FFF2-40B4-BE49-F238E27FC236}">
                <a16:creationId xmlns:a16="http://schemas.microsoft.com/office/drawing/2014/main" id="{54A5F29A-7012-254E-BEA7-0B9403F7688A}"/>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69920" y="3016031"/>
            <a:ext cx="1866900" cy="1555750"/>
          </a:xfrm>
          <a:prstGeom prst="rect">
            <a:avLst/>
          </a:prstGeom>
        </p:spPr>
      </p:pic>
      <p:pic>
        <p:nvPicPr>
          <p:cNvPr id="43" name="Picture 42">
            <a:extLst>
              <a:ext uri="{FF2B5EF4-FFF2-40B4-BE49-F238E27FC236}">
                <a16:creationId xmlns:a16="http://schemas.microsoft.com/office/drawing/2014/main" id="{88086344-4533-8545-8284-0EE4C2C25176}"/>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533900" y="3016031"/>
            <a:ext cx="1866900" cy="1555750"/>
          </a:xfrm>
          <a:prstGeom prst="rect">
            <a:avLst/>
          </a:prstGeom>
        </p:spPr>
      </p:pic>
      <p:sp>
        <p:nvSpPr>
          <p:cNvPr id="25" name="TextBox 24">
            <a:extLst>
              <a:ext uri="{FF2B5EF4-FFF2-40B4-BE49-F238E27FC236}">
                <a16:creationId xmlns:a16="http://schemas.microsoft.com/office/drawing/2014/main" id="{77457D38-AF26-AE42-96C1-538548C9CC0C}"/>
              </a:ext>
            </a:extLst>
          </p:cNvPr>
          <p:cNvSpPr txBox="1"/>
          <p:nvPr/>
        </p:nvSpPr>
        <p:spPr>
          <a:xfrm>
            <a:off x="3726976" y="5174960"/>
            <a:ext cx="1973179" cy="830997"/>
          </a:xfrm>
          <a:prstGeom prst="rect">
            <a:avLst/>
          </a:prstGeom>
          <a:noFill/>
        </p:spPr>
        <p:txBody>
          <a:bodyPr wrap="square" rtlCol="0">
            <a:spAutoFit/>
          </a:bodyPr>
          <a:lstStyle/>
          <a:p>
            <a:r>
              <a:rPr lang="en-US" sz="2400" b="1" dirty="0"/>
              <a:t>Data </a:t>
            </a:r>
          </a:p>
          <a:p>
            <a:r>
              <a:rPr lang="en-US" sz="2400" b="1" dirty="0"/>
              <a:t>Science</a:t>
            </a:r>
          </a:p>
        </p:txBody>
      </p:sp>
      <p:sp>
        <p:nvSpPr>
          <p:cNvPr id="26" name="TextBox 25">
            <a:extLst>
              <a:ext uri="{FF2B5EF4-FFF2-40B4-BE49-F238E27FC236}">
                <a16:creationId xmlns:a16="http://schemas.microsoft.com/office/drawing/2014/main" id="{7D329F5A-FBCF-D147-865F-25E52374A026}"/>
              </a:ext>
            </a:extLst>
          </p:cNvPr>
          <p:cNvSpPr txBox="1"/>
          <p:nvPr/>
        </p:nvSpPr>
        <p:spPr>
          <a:xfrm>
            <a:off x="4969467" y="5141610"/>
            <a:ext cx="1973179" cy="830997"/>
          </a:xfrm>
          <a:prstGeom prst="rect">
            <a:avLst/>
          </a:prstGeom>
          <a:noFill/>
        </p:spPr>
        <p:txBody>
          <a:bodyPr wrap="square" rtlCol="0">
            <a:spAutoFit/>
          </a:bodyPr>
          <a:lstStyle/>
          <a:p>
            <a:r>
              <a:rPr lang="en-US" sz="2400" b="1" dirty="0"/>
              <a:t>Edge</a:t>
            </a:r>
          </a:p>
          <a:p>
            <a:r>
              <a:rPr lang="en-US" sz="2400" b="1" dirty="0"/>
              <a:t>Computing</a:t>
            </a:r>
          </a:p>
        </p:txBody>
      </p:sp>
      <p:sp>
        <p:nvSpPr>
          <p:cNvPr id="27" name="TextBox 26">
            <a:extLst>
              <a:ext uri="{FF2B5EF4-FFF2-40B4-BE49-F238E27FC236}">
                <a16:creationId xmlns:a16="http://schemas.microsoft.com/office/drawing/2014/main" id="{4F8019F9-889A-9041-9FD3-243DEB3E994A}"/>
              </a:ext>
            </a:extLst>
          </p:cNvPr>
          <p:cNvSpPr txBox="1"/>
          <p:nvPr/>
        </p:nvSpPr>
        <p:spPr>
          <a:xfrm>
            <a:off x="2267126" y="4823191"/>
            <a:ext cx="1973179" cy="1200329"/>
          </a:xfrm>
          <a:prstGeom prst="rect">
            <a:avLst/>
          </a:prstGeom>
          <a:noFill/>
        </p:spPr>
        <p:txBody>
          <a:bodyPr wrap="square" rtlCol="0">
            <a:spAutoFit/>
          </a:bodyPr>
          <a:lstStyle/>
          <a:p>
            <a:r>
              <a:rPr lang="en-US" sz="2400" b="1" dirty="0"/>
              <a:t>Smart Energy Transport-</a:t>
            </a:r>
            <a:r>
              <a:rPr lang="en-US" sz="2400" b="1" dirty="0" err="1"/>
              <a:t>ation</a:t>
            </a:r>
            <a:endParaRPr lang="en-US" sz="2400" b="1" dirty="0"/>
          </a:p>
        </p:txBody>
      </p:sp>
      <p:sp>
        <p:nvSpPr>
          <p:cNvPr id="28" name="TextBox 27">
            <a:extLst>
              <a:ext uri="{FF2B5EF4-FFF2-40B4-BE49-F238E27FC236}">
                <a16:creationId xmlns:a16="http://schemas.microsoft.com/office/drawing/2014/main" id="{1DE63E30-40AC-2444-BA2A-44399C805A73}"/>
              </a:ext>
            </a:extLst>
          </p:cNvPr>
          <p:cNvSpPr txBox="1"/>
          <p:nvPr/>
        </p:nvSpPr>
        <p:spPr>
          <a:xfrm>
            <a:off x="3697110" y="3032488"/>
            <a:ext cx="1973179" cy="830997"/>
          </a:xfrm>
          <a:prstGeom prst="rect">
            <a:avLst/>
          </a:prstGeom>
          <a:noFill/>
        </p:spPr>
        <p:txBody>
          <a:bodyPr wrap="square" rtlCol="0">
            <a:spAutoFit/>
          </a:bodyPr>
          <a:lstStyle/>
          <a:p>
            <a:r>
              <a:rPr lang="en-US" sz="2400" b="1" dirty="0"/>
              <a:t>Security</a:t>
            </a:r>
          </a:p>
          <a:p>
            <a:r>
              <a:rPr lang="en-US" sz="2400" b="1" dirty="0"/>
              <a:t>&amp; Privacy</a:t>
            </a:r>
          </a:p>
        </p:txBody>
      </p:sp>
      <p:sp>
        <p:nvSpPr>
          <p:cNvPr id="29" name="TextBox 28">
            <a:extLst>
              <a:ext uri="{FF2B5EF4-FFF2-40B4-BE49-F238E27FC236}">
                <a16:creationId xmlns:a16="http://schemas.microsoft.com/office/drawing/2014/main" id="{72D0C2F8-0B6B-6B48-B113-23C991F63B61}"/>
              </a:ext>
            </a:extLst>
          </p:cNvPr>
          <p:cNvSpPr txBox="1"/>
          <p:nvPr/>
        </p:nvSpPr>
        <p:spPr>
          <a:xfrm>
            <a:off x="5178100" y="3245635"/>
            <a:ext cx="1973179" cy="830997"/>
          </a:xfrm>
          <a:prstGeom prst="rect">
            <a:avLst/>
          </a:prstGeom>
          <a:noFill/>
        </p:spPr>
        <p:txBody>
          <a:bodyPr wrap="square" rtlCol="0">
            <a:spAutoFit/>
          </a:bodyPr>
          <a:lstStyle/>
          <a:p>
            <a:r>
              <a:rPr lang="en-US" sz="2400" b="1" dirty="0"/>
              <a:t>Human</a:t>
            </a:r>
          </a:p>
          <a:p>
            <a:r>
              <a:rPr lang="en-US" sz="2400" b="1" dirty="0"/>
              <a:t>Factors</a:t>
            </a:r>
          </a:p>
        </p:txBody>
      </p:sp>
      <p:sp>
        <p:nvSpPr>
          <p:cNvPr id="30" name="TextBox 29">
            <a:extLst>
              <a:ext uri="{FF2B5EF4-FFF2-40B4-BE49-F238E27FC236}">
                <a16:creationId xmlns:a16="http://schemas.microsoft.com/office/drawing/2014/main" id="{74F565C0-DADB-3245-B266-CAC7851B1028}"/>
              </a:ext>
            </a:extLst>
          </p:cNvPr>
          <p:cNvSpPr txBox="1"/>
          <p:nvPr/>
        </p:nvSpPr>
        <p:spPr>
          <a:xfrm>
            <a:off x="2300158" y="3075787"/>
            <a:ext cx="2158070" cy="830997"/>
          </a:xfrm>
          <a:prstGeom prst="rect">
            <a:avLst/>
          </a:prstGeom>
          <a:noFill/>
        </p:spPr>
        <p:txBody>
          <a:bodyPr wrap="square" rtlCol="0">
            <a:spAutoFit/>
          </a:bodyPr>
          <a:lstStyle/>
          <a:p>
            <a:r>
              <a:rPr lang="en-US" sz="2400" b="1" dirty="0"/>
              <a:t>Program-</a:t>
            </a:r>
          </a:p>
          <a:p>
            <a:r>
              <a:rPr lang="en-US" sz="2400" b="1" dirty="0" err="1"/>
              <a:t>mabilty</a:t>
            </a:r>
            <a:endParaRPr lang="en-US" sz="2400" b="1" dirty="0"/>
          </a:p>
        </p:txBody>
      </p:sp>
      <p:sp>
        <p:nvSpPr>
          <p:cNvPr id="31" name="TextBox 30">
            <a:extLst>
              <a:ext uri="{FF2B5EF4-FFF2-40B4-BE49-F238E27FC236}">
                <a16:creationId xmlns:a16="http://schemas.microsoft.com/office/drawing/2014/main" id="{99E720B6-623C-7D42-B610-F82D3A61FA6D}"/>
              </a:ext>
            </a:extLst>
          </p:cNvPr>
          <p:cNvSpPr txBox="1"/>
          <p:nvPr/>
        </p:nvSpPr>
        <p:spPr>
          <a:xfrm rot="16200000">
            <a:off x="4069761" y="1754296"/>
            <a:ext cx="2015773" cy="369332"/>
          </a:xfrm>
          <a:prstGeom prst="rect">
            <a:avLst/>
          </a:prstGeom>
          <a:solidFill>
            <a:schemeClr val="bg2">
              <a:lumMod val="75000"/>
            </a:schemeClr>
          </a:solidFill>
          <a:ln w="34925">
            <a:solidFill>
              <a:schemeClr val="accent1"/>
            </a:solidFill>
          </a:ln>
        </p:spPr>
        <p:txBody>
          <a:bodyPr wrap="square" rtlCol="0">
            <a:spAutoFit/>
          </a:bodyPr>
          <a:lstStyle/>
          <a:p>
            <a:r>
              <a:rPr lang="en-US" b="1" dirty="0"/>
              <a:t>Precision </a:t>
            </a:r>
            <a:r>
              <a:rPr lang="en-US" sz="1700" b="1" dirty="0"/>
              <a:t>Ag</a:t>
            </a:r>
          </a:p>
        </p:txBody>
      </p:sp>
      <p:sp>
        <p:nvSpPr>
          <p:cNvPr id="2" name="Line Callout 2 1">
            <a:extLst>
              <a:ext uri="{FF2B5EF4-FFF2-40B4-BE49-F238E27FC236}">
                <a16:creationId xmlns:a16="http://schemas.microsoft.com/office/drawing/2014/main" id="{9301F94B-9D6A-8347-9E9E-4E1F3A6A54BC}"/>
              </a:ext>
            </a:extLst>
          </p:cNvPr>
          <p:cNvSpPr/>
          <p:nvPr/>
        </p:nvSpPr>
        <p:spPr>
          <a:xfrm>
            <a:off x="6543280" y="5715219"/>
            <a:ext cx="2663343" cy="1142781"/>
          </a:xfrm>
          <a:prstGeom prst="borderCallout2">
            <a:avLst>
              <a:gd name="adj1" fmla="val 40572"/>
              <a:gd name="adj2" fmla="val -7553"/>
              <a:gd name="adj3" fmla="val 42391"/>
              <a:gd name="adj4" fmla="val -65826"/>
              <a:gd name="adj5" fmla="val -49349"/>
              <a:gd name="adj6" fmla="val -786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Anomaly Detection</a:t>
            </a:r>
          </a:p>
          <a:p>
            <a:pPr algn="ctr"/>
            <a:r>
              <a:rPr lang="en-US" dirty="0"/>
              <a:t>Fraud Detection</a:t>
            </a:r>
          </a:p>
          <a:p>
            <a:pPr algn="ctr"/>
            <a:r>
              <a:rPr lang="en-US" dirty="0"/>
              <a:t>Open set detection</a:t>
            </a:r>
          </a:p>
          <a:p>
            <a:pPr algn="ctr"/>
            <a:r>
              <a:rPr lang="en-US" dirty="0"/>
              <a:t>Data Cleaning/Sanitization </a:t>
            </a:r>
          </a:p>
        </p:txBody>
      </p:sp>
      <p:sp>
        <p:nvSpPr>
          <p:cNvPr id="44" name="Line Callout 2 43">
            <a:extLst>
              <a:ext uri="{FF2B5EF4-FFF2-40B4-BE49-F238E27FC236}">
                <a16:creationId xmlns:a16="http://schemas.microsoft.com/office/drawing/2014/main" id="{D2A70027-4124-9646-8927-390B0B42AC9F}"/>
              </a:ext>
            </a:extLst>
          </p:cNvPr>
          <p:cNvSpPr/>
          <p:nvPr/>
        </p:nvSpPr>
        <p:spPr>
          <a:xfrm>
            <a:off x="6543280" y="4299007"/>
            <a:ext cx="2663343" cy="1142781"/>
          </a:xfrm>
          <a:prstGeom prst="borderCallout2">
            <a:avLst>
              <a:gd name="adj1" fmla="val 18750"/>
              <a:gd name="adj2" fmla="val -8333"/>
              <a:gd name="adj3" fmla="val 18750"/>
              <a:gd name="adj4" fmla="val -16667"/>
              <a:gd name="adj5" fmla="val 34303"/>
              <a:gd name="adj6" fmla="val -412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 applications on Edge</a:t>
            </a:r>
          </a:p>
        </p:txBody>
      </p:sp>
      <p:sp>
        <p:nvSpPr>
          <p:cNvPr id="3" name="Line Callout 3 2">
            <a:extLst>
              <a:ext uri="{FF2B5EF4-FFF2-40B4-BE49-F238E27FC236}">
                <a16:creationId xmlns:a16="http://schemas.microsoft.com/office/drawing/2014/main" id="{3670D918-FF05-7942-9256-A0AA0B584F4D}"/>
              </a:ext>
            </a:extLst>
          </p:cNvPr>
          <p:cNvSpPr/>
          <p:nvPr/>
        </p:nvSpPr>
        <p:spPr>
          <a:xfrm>
            <a:off x="-17461" y="2124193"/>
            <a:ext cx="2305797" cy="1362590"/>
          </a:xfrm>
          <a:prstGeom prst="borderCallout3">
            <a:avLst>
              <a:gd name="adj1" fmla="val 106282"/>
              <a:gd name="adj2" fmla="val 60259"/>
              <a:gd name="adj3" fmla="val 117952"/>
              <a:gd name="adj4" fmla="val 65876"/>
              <a:gd name="adj5" fmla="val 130636"/>
              <a:gd name="adj6" fmla="val 103078"/>
              <a:gd name="adj7" fmla="val 133043"/>
              <a:gd name="adj8" fmla="val 1301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 Safety for Autonomous Systems</a:t>
            </a:r>
          </a:p>
          <a:p>
            <a:pPr algn="ctr"/>
            <a:r>
              <a:rPr lang="en-US" dirty="0"/>
              <a:t>Code </a:t>
            </a:r>
            <a:r>
              <a:rPr lang="en-US" dirty="0" err="1"/>
              <a:t>Rennovation</a:t>
            </a:r>
            <a:endParaRPr lang="en-US" dirty="0"/>
          </a:p>
        </p:txBody>
      </p:sp>
      <p:sp>
        <p:nvSpPr>
          <p:cNvPr id="45" name="Line Callout 2 44">
            <a:extLst>
              <a:ext uri="{FF2B5EF4-FFF2-40B4-BE49-F238E27FC236}">
                <a16:creationId xmlns:a16="http://schemas.microsoft.com/office/drawing/2014/main" id="{EF98F1A9-25F9-2145-AF96-7B9E88D00F84}"/>
              </a:ext>
            </a:extLst>
          </p:cNvPr>
          <p:cNvSpPr/>
          <p:nvPr/>
        </p:nvSpPr>
        <p:spPr>
          <a:xfrm>
            <a:off x="6543280" y="2931480"/>
            <a:ext cx="2663343" cy="1142781"/>
          </a:xfrm>
          <a:prstGeom prst="borderCallout2">
            <a:avLst>
              <a:gd name="adj1" fmla="val 18750"/>
              <a:gd name="adj2" fmla="val -8333"/>
              <a:gd name="adj3" fmla="val 18750"/>
              <a:gd name="adj4" fmla="val -16667"/>
              <a:gd name="adj5" fmla="val 34303"/>
              <a:gd name="adj6" fmla="val -412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Explainable AI: Debugging NLP and Computer Vision</a:t>
            </a:r>
          </a:p>
        </p:txBody>
      </p:sp>
      <p:sp>
        <p:nvSpPr>
          <p:cNvPr id="46" name="Line Callout 3 45">
            <a:extLst>
              <a:ext uri="{FF2B5EF4-FFF2-40B4-BE49-F238E27FC236}">
                <a16:creationId xmlns:a16="http://schemas.microsoft.com/office/drawing/2014/main" id="{58C50EA8-37CD-5D4E-9291-B10CDDC4E00F}"/>
              </a:ext>
            </a:extLst>
          </p:cNvPr>
          <p:cNvSpPr/>
          <p:nvPr/>
        </p:nvSpPr>
        <p:spPr>
          <a:xfrm>
            <a:off x="148051" y="3974631"/>
            <a:ext cx="1865612" cy="1200329"/>
          </a:xfrm>
          <a:prstGeom prst="borderCallout3">
            <a:avLst>
              <a:gd name="adj1" fmla="val 104075"/>
              <a:gd name="adj2" fmla="val 72363"/>
              <a:gd name="adj3" fmla="val 119389"/>
              <a:gd name="adj4" fmla="val 75159"/>
              <a:gd name="adj5" fmla="val 137542"/>
              <a:gd name="adj6" fmla="val 89160"/>
              <a:gd name="adj7" fmla="val 135999"/>
              <a:gd name="adj8" fmla="val 115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Energy-aware AI</a:t>
            </a:r>
          </a:p>
          <a:p>
            <a:pPr algn="ctr"/>
            <a:r>
              <a:rPr lang="en-US" dirty="0"/>
              <a:t>Eco-driving and Routing for EV</a:t>
            </a:r>
          </a:p>
          <a:p>
            <a:pPr algn="ctr"/>
            <a:endParaRPr lang="en-US" dirty="0"/>
          </a:p>
        </p:txBody>
      </p:sp>
    </p:spTree>
    <p:custDataLst>
      <p:tags r:id="rId1"/>
    </p:custDataLst>
    <p:extLst>
      <p:ext uri="{BB962C8B-B14F-4D97-AF65-F5344CB8AC3E}">
        <p14:creationId xmlns:p14="http://schemas.microsoft.com/office/powerpoint/2010/main" val="2792257399"/>
      </p:ext>
    </p:extLst>
  </p:cSld>
  <p:clrMapOvr>
    <a:masterClrMapping/>
  </p:clrMapOvr>
  <mc:AlternateContent xmlns:mc="http://schemas.openxmlformats.org/markup-compatibility/2006" xmlns:p14="http://schemas.microsoft.com/office/powerpoint/2010/main">
    <mc:Choice Requires="p14">
      <p:transition spd="slow" p14:dur="2000" advTm="85263"/>
    </mc:Choice>
    <mc:Fallback xmlns="">
      <p:transition spd="slow" advTm="852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4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2" grpId="0" animBg="1"/>
      <p:bldP spid="2" grpId="1" animBg="1"/>
      <p:bldP spid="44" grpId="0" animBg="1"/>
      <p:bldP spid="44" grpId="1" animBg="1"/>
      <p:bldP spid="3" grpId="0" animBg="1"/>
      <p:bldP spid="3" grpId="1" animBg="1"/>
      <p:bldP spid="45" grpId="0" animBg="1"/>
      <p:bldP spid="46" grpId="0" animBg="1"/>
      <p:bldP spid="4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CB58-0699-6E41-AE28-3543EA8AA8F5}"/>
              </a:ext>
            </a:extLst>
          </p:cNvPr>
          <p:cNvSpPr>
            <a:spLocks noGrp="1"/>
          </p:cNvSpPr>
          <p:nvPr>
            <p:ph type="title"/>
          </p:nvPr>
        </p:nvSpPr>
        <p:spPr/>
        <p:txBody>
          <a:bodyPr/>
          <a:lstStyle/>
          <a:p>
            <a:r>
              <a:rPr lang="en-US" b="1" dirty="0"/>
              <a:t>Value that PPI Center brings to you, students in CSCI 7000-008</a:t>
            </a:r>
            <a:endParaRPr lang="en-US" dirty="0"/>
          </a:p>
        </p:txBody>
      </p:sp>
      <p:sp>
        <p:nvSpPr>
          <p:cNvPr id="3" name="Content Placeholder 2">
            <a:extLst>
              <a:ext uri="{FF2B5EF4-FFF2-40B4-BE49-F238E27FC236}">
                <a16:creationId xmlns:a16="http://schemas.microsoft.com/office/drawing/2014/main" id="{65C4A046-1C1D-164C-B64C-2D65AEAC2740}"/>
              </a:ext>
            </a:extLst>
          </p:cNvPr>
          <p:cNvSpPr>
            <a:spLocks noGrp="1"/>
          </p:cNvSpPr>
          <p:nvPr>
            <p:ph idx="1"/>
          </p:nvPr>
        </p:nvSpPr>
        <p:spPr/>
        <p:txBody>
          <a:bodyPr/>
          <a:lstStyle/>
          <a:p>
            <a:pPr marL="0" indent="0">
              <a:buNone/>
            </a:pPr>
            <a:endParaRPr lang="en-US" b="1" dirty="0">
              <a:solidFill>
                <a:prstClr val="black"/>
              </a:solidFill>
              <a:latin typeface="Calibri"/>
            </a:endParaRPr>
          </a:p>
          <a:p>
            <a:pPr marL="0" indent="0">
              <a:buNone/>
            </a:pPr>
            <a:r>
              <a:rPr lang="en-US" b="1" dirty="0">
                <a:solidFill>
                  <a:prstClr val="black"/>
                </a:solidFill>
                <a:latin typeface="Calibri"/>
              </a:rPr>
              <a:t>Connecting you with movers and shakers in IoT: </a:t>
            </a:r>
          </a:p>
          <a:p>
            <a:pPr>
              <a:buFontTx/>
              <a:buChar char="-"/>
            </a:pPr>
            <a:r>
              <a:rPr lang="en-US" b="1" dirty="0">
                <a:solidFill>
                  <a:prstClr val="black"/>
                </a:solidFill>
                <a:latin typeface="Calibri"/>
              </a:rPr>
              <a:t>access to thinking partners from industry</a:t>
            </a:r>
          </a:p>
          <a:p>
            <a:pPr>
              <a:buFontTx/>
              <a:buChar char="-"/>
            </a:pPr>
            <a:r>
              <a:rPr lang="en-US" b="1" dirty="0">
                <a:solidFill>
                  <a:prstClr val="black"/>
                </a:solidFill>
                <a:latin typeface="Calibri"/>
              </a:rPr>
              <a:t>broadens your perspective</a:t>
            </a:r>
          </a:p>
          <a:p>
            <a:pPr marL="0" indent="0">
              <a:buNone/>
            </a:pPr>
            <a:endParaRPr lang="en-US" b="1" dirty="0">
              <a:solidFill>
                <a:prstClr val="black"/>
              </a:solidFill>
              <a:latin typeface="Calibri"/>
            </a:endParaRPr>
          </a:p>
          <a:p>
            <a:pPr marL="0" indent="0">
              <a:buNone/>
            </a:pPr>
            <a:r>
              <a:rPr lang="en-US" b="1" dirty="0">
                <a:solidFill>
                  <a:prstClr val="black"/>
                </a:solidFill>
                <a:latin typeface="Calibri"/>
              </a:rPr>
              <a:t>Networking opportunities: internships, jobs</a:t>
            </a:r>
          </a:p>
          <a:p>
            <a:pPr marL="0" indent="0">
              <a:buNone/>
            </a:pPr>
            <a:endParaRPr lang="en-US" b="1" dirty="0">
              <a:solidFill>
                <a:prstClr val="black"/>
              </a:solidFill>
              <a:latin typeface="Calibri"/>
            </a:endParaRPr>
          </a:p>
          <a:p>
            <a:pPr marL="0" indent="0">
              <a:buNone/>
            </a:pPr>
            <a:r>
              <a:rPr lang="en-US" b="1" dirty="0">
                <a:solidFill>
                  <a:prstClr val="black"/>
                </a:solidFill>
                <a:latin typeface="Calibri"/>
              </a:rPr>
              <a:t>Practical impact for your projects:</a:t>
            </a:r>
          </a:p>
          <a:p>
            <a:pPr marL="0" indent="0">
              <a:buNone/>
            </a:pPr>
            <a:r>
              <a:rPr lang="en-US" b="1" dirty="0">
                <a:solidFill>
                  <a:prstClr val="black"/>
                </a:solidFill>
                <a:latin typeface="Calibri"/>
              </a:rPr>
              <a:t>- gives you a chance for significance, not only personal success</a:t>
            </a:r>
          </a:p>
          <a:p>
            <a:pPr marL="0" indent="0">
              <a:buNone/>
            </a:pPr>
            <a:endParaRPr lang="en-US" dirty="0"/>
          </a:p>
        </p:txBody>
      </p:sp>
      <p:sp>
        <p:nvSpPr>
          <p:cNvPr id="4" name="Slide Number Placeholder 3">
            <a:extLst>
              <a:ext uri="{FF2B5EF4-FFF2-40B4-BE49-F238E27FC236}">
                <a16:creationId xmlns:a16="http://schemas.microsoft.com/office/drawing/2014/main" id="{328C42CE-FA77-CA47-90B1-DC8E5A04E23F}"/>
              </a:ext>
            </a:extLst>
          </p:cNvPr>
          <p:cNvSpPr>
            <a:spLocks noGrp="1"/>
          </p:cNvSpPr>
          <p:nvPr>
            <p:ph type="sldNum" sz="quarter" idx="12"/>
          </p:nvPr>
        </p:nvSpPr>
        <p:spPr/>
        <p:txBody>
          <a:bodyPr/>
          <a:lstStyle/>
          <a:p>
            <a:fld id="{01C22B3E-D209-4738-A237-A78F31219273}" type="slidenum">
              <a:rPr lang="en-US" smtClean="0"/>
              <a:pPr/>
              <a:t>23</a:t>
            </a:fld>
            <a:endParaRPr lang="en-US"/>
          </a:p>
        </p:txBody>
      </p:sp>
    </p:spTree>
    <p:extLst>
      <p:ext uri="{BB962C8B-B14F-4D97-AF65-F5344CB8AC3E}">
        <p14:creationId xmlns:p14="http://schemas.microsoft.com/office/powerpoint/2010/main" val="1611680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Course Administration</a:t>
            </a:r>
          </a:p>
        </p:txBody>
      </p:sp>
      <p:sp>
        <p:nvSpPr>
          <p:cNvPr id="3" name="Content Placeholder 2"/>
          <p:cNvSpPr>
            <a:spLocks noGrp="1"/>
          </p:cNvSpPr>
          <p:nvPr>
            <p:ph idx="1"/>
          </p:nvPr>
        </p:nvSpPr>
        <p:spPr>
          <a:xfrm>
            <a:off x="457200" y="1219200"/>
            <a:ext cx="8229600" cy="4711700"/>
          </a:xfrm>
        </p:spPr>
        <p:txBody>
          <a:bodyPr/>
          <a:lstStyle/>
          <a:p>
            <a:pPr marL="0" indent="0">
              <a:buNone/>
            </a:pPr>
            <a:r>
              <a:rPr lang="en-US" b="1" dirty="0"/>
              <a:t>Check webpage: https://</a:t>
            </a:r>
            <a:r>
              <a:rPr lang="en-US" b="1" dirty="0" err="1"/>
              <a:t>danny.cs.colorado.edu</a:t>
            </a:r>
            <a:r>
              <a:rPr lang="en-US" b="1" dirty="0"/>
              <a:t>/courses/csci7000-008_Sp22/   </a:t>
            </a:r>
          </a:p>
          <a:p>
            <a:pPr marL="0" indent="0">
              <a:buNone/>
            </a:pPr>
            <a:endParaRPr lang="en-US" b="1" dirty="0"/>
          </a:p>
          <a:p>
            <a:pPr marL="0" indent="0">
              <a:buNone/>
            </a:pPr>
            <a:r>
              <a:rPr lang="en-US" b="1" dirty="0"/>
              <a:t>Work items due Thu (Jan 13): </a:t>
            </a:r>
          </a:p>
          <a:p>
            <a:pPr marL="0" indent="0">
              <a:buNone/>
            </a:pPr>
            <a:r>
              <a:rPr lang="en-US" b="1" dirty="0"/>
              <a:t>-  Familiarize with class webpage </a:t>
            </a:r>
          </a:p>
          <a:p>
            <a:pPr>
              <a:buFontTx/>
              <a:buChar char="-"/>
            </a:pPr>
            <a:r>
              <a:rPr lang="en-US" b="1" dirty="0"/>
              <a:t>sign up on Piazza (all communications through Piazza, no email after this week)</a:t>
            </a:r>
          </a:p>
          <a:p>
            <a:pPr>
              <a:buFontTx/>
              <a:buChar char="-"/>
            </a:pPr>
            <a:r>
              <a:rPr lang="en-US" b="1" dirty="0"/>
              <a:t>Read and write a critique for a research paper (see template on webpage)</a:t>
            </a:r>
          </a:p>
          <a:p>
            <a:pPr marL="0" indent="0">
              <a:buNone/>
            </a:pPr>
            <a:endParaRPr lang="en-US" b="1" dirty="0"/>
          </a:p>
          <a:p>
            <a:pPr marL="0" indent="0">
              <a:buNone/>
            </a:pPr>
            <a:r>
              <a:rPr lang="en-US" b="1" dirty="0"/>
              <a:t>Check </a:t>
            </a:r>
            <a:r>
              <a:rPr lang="en-US" b="1" dirty="0" err="1"/>
              <a:t>prereqs</a:t>
            </a:r>
            <a:r>
              <a:rPr lang="en-US" b="1" dirty="0"/>
              <a:t>: computing background (either practical experience or undergrad-level knowledge of SE, Systems, ML), please check with me after the class</a:t>
            </a:r>
          </a:p>
          <a:p>
            <a:pPr>
              <a:buFontTx/>
              <a:buChar char="-"/>
            </a:pPr>
            <a:endParaRPr lang="en-US" b="1" dirty="0"/>
          </a:p>
          <a:p>
            <a:pPr marL="0" indent="0">
              <a:buNone/>
            </a:pPr>
            <a:endParaRPr lang="en-US" b="1" dirty="0"/>
          </a:p>
        </p:txBody>
      </p:sp>
      <p:sp>
        <p:nvSpPr>
          <p:cNvPr id="5" name="Slide Number Placeholder 4"/>
          <p:cNvSpPr>
            <a:spLocks noGrp="1"/>
          </p:cNvSpPr>
          <p:nvPr>
            <p:ph type="sldNum" sz="quarter" idx="10"/>
          </p:nvPr>
        </p:nvSpPr>
        <p:spPr/>
        <p:txBody>
          <a:bodyPr/>
          <a:lstStyle/>
          <a:p>
            <a:fld id="{9E09538B-8050-9642-BAB9-14094EB459F8}" type="slidenum">
              <a:rPr lang="en-US" smtClean="0"/>
              <a:t>24</a:t>
            </a:fld>
            <a:endParaRPr lang="en-US"/>
          </a:p>
        </p:txBody>
      </p:sp>
    </p:spTree>
    <p:extLst>
      <p:ext uri="{BB962C8B-B14F-4D97-AF65-F5344CB8AC3E}">
        <p14:creationId xmlns:p14="http://schemas.microsoft.com/office/powerpoint/2010/main" val="739857194"/>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CS 7000-008 is Different!!!</a:t>
            </a:r>
          </a:p>
        </p:txBody>
      </p:sp>
      <p:sp>
        <p:nvSpPr>
          <p:cNvPr id="3" name="Content Placeholder 2"/>
          <p:cNvSpPr>
            <a:spLocks noGrp="1"/>
          </p:cNvSpPr>
          <p:nvPr>
            <p:ph idx="1"/>
          </p:nvPr>
        </p:nvSpPr>
        <p:spPr>
          <a:xfrm>
            <a:off x="457200" y="1219200"/>
            <a:ext cx="8229600" cy="4711700"/>
          </a:xfrm>
        </p:spPr>
        <p:txBody>
          <a:bodyPr/>
          <a:lstStyle/>
          <a:p>
            <a:pPr marL="0" indent="0">
              <a:buNone/>
            </a:pPr>
            <a:r>
              <a:rPr lang="en-US" b="1" dirty="0">
                <a:solidFill>
                  <a:srgbClr val="FF0000"/>
                </a:solidFill>
              </a:rPr>
              <a:t>Research</a:t>
            </a:r>
            <a:r>
              <a:rPr lang="en-US" b="1" dirty="0"/>
              <a:t>-based course:</a:t>
            </a:r>
          </a:p>
          <a:p>
            <a:pPr marL="0" indent="0">
              <a:buNone/>
            </a:pPr>
            <a:r>
              <a:rPr lang="en-US" b="1" dirty="0"/>
              <a:t>     - at times it would feel it is not ”organized”</a:t>
            </a:r>
          </a:p>
          <a:p>
            <a:pPr marL="0" indent="0">
              <a:buNone/>
            </a:pPr>
            <a:r>
              <a:rPr lang="en-US" b="1" dirty="0"/>
              <a:t>     - there are lots of choices, you need to select</a:t>
            </a:r>
          </a:p>
          <a:p>
            <a:pPr marL="0" indent="0">
              <a:buNone/>
            </a:pPr>
            <a:r>
              <a:rPr lang="en-US" b="1" dirty="0"/>
              <a:t>     - structure is fixed, but content is dynamic</a:t>
            </a:r>
          </a:p>
          <a:p>
            <a:pPr>
              <a:buFontTx/>
              <a:buChar char="-"/>
            </a:pPr>
            <a:endParaRPr lang="en-US" b="1" dirty="0"/>
          </a:p>
          <a:p>
            <a:pPr marL="0" indent="0">
              <a:buNone/>
            </a:pPr>
            <a:r>
              <a:rPr lang="en-US" b="1" dirty="0"/>
              <a:t>Complete a research or industrial-novel project of your choice (teams of 2-3 students)</a:t>
            </a:r>
          </a:p>
          <a:p>
            <a:pPr lvl="1">
              <a:buFontTx/>
              <a:buChar char="-"/>
            </a:pPr>
            <a:r>
              <a:rPr lang="en-US" b="1" dirty="0"/>
              <a:t>follow the steps of open-ended/risky research (proposal, fit in literature, evaluate empirically)</a:t>
            </a:r>
          </a:p>
          <a:p>
            <a:pPr lvl="1">
              <a:buFontTx/>
              <a:buChar char="-"/>
            </a:pPr>
            <a:endParaRPr lang="en-US" b="1" dirty="0"/>
          </a:p>
          <a:p>
            <a:pPr lvl="1">
              <a:buFontTx/>
              <a:buChar char="-"/>
            </a:pPr>
            <a:r>
              <a:rPr lang="en-US" b="1" dirty="0"/>
              <a:t>at the end of the term you would have produced a research paper that you can submit to conference</a:t>
            </a:r>
          </a:p>
          <a:p>
            <a:pPr lvl="1">
              <a:buFontTx/>
              <a:buChar char="-"/>
            </a:pPr>
            <a:endParaRPr lang="en-US" b="1" dirty="0"/>
          </a:p>
          <a:p>
            <a:pPr lvl="1">
              <a:buFontTx/>
              <a:buChar char="-"/>
            </a:pPr>
            <a:r>
              <a:rPr lang="en-US" b="1" dirty="0"/>
              <a:t>WHY: equips you to conduct </a:t>
            </a:r>
            <a:r>
              <a:rPr lang="en-US" b="1" dirty="0">
                <a:solidFill>
                  <a:srgbClr val="FF0000"/>
                </a:solidFill>
              </a:rPr>
              <a:t>novel R&amp;D</a:t>
            </a:r>
            <a:r>
              <a:rPr lang="en-US" b="1" dirty="0"/>
              <a:t> </a:t>
            </a:r>
          </a:p>
          <a:p>
            <a:pPr marL="0" indent="0">
              <a:buNone/>
            </a:pPr>
            <a:endParaRPr lang="en-US" b="1" dirty="0"/>
          </a:p>
        </p:txBody>
      </p:sp>
      <p:sp>
        <p:nvSpPr>
          <p:cNvPr id="5" name="Slide Number Placeholder 4"/>
          <p:cNvSpPr>
            <a:spLocks noGrp="1"/>
          </p:cNvSpPr>
          <p:nvPr>
            <p:ph type="sldNum" sz="quarter" idx="10"/>
          </p:nvPr>
        </p:nvSpPr>
        <p:spPr/>
        <p:txBody>
          <a:bodyPr/>
          <a:lstStyle/>
          <a:p>
            <a:fld id="{9E09538B-8050-9642-BAB9-14094EB459F8}" type="slidenum">
              <a:rPr lang="en-US" smtClean="0"/>
              <a:t>25</a:t>
            </a:fld>
            <a:endParaRPr lang="en-US"/>
          </a:p>
        </p:txBody>
      </p:sp>
    </p:spTree>
    <p:extLst>
      <p:ext uri="{BB962C8B-B14F-4D97-AF65-F5344CB8AC3E}">
        <p14:creationId xmlns:p14="http://schemas.microsoft.com/office/powerpoint/2010/main" val="297640102"/>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CS 7000-008 is Different!!!</a:t>
            </a:r>
          </a:p>
        </p:txBody>
      </p:sp>
      <p:sp>
        <p:nvSpPr>
          <p:cNvPr id="3" name="Content Placeholder 2"/>
          <p:cNvSpPr>
            <a:spLocks noGrp="1"/>
          </p:cNvSpPr>
          <p:nvPr>
            <p:ph idx="1"/>
          </p:nvPr>
        </p:nvSpPr>
        <p:spPr>
          <a:xfrm>
            <a:off x="457200" y="1219200"/>
            <a:ext cx="8229600" cy="4711700"/>
          </a:xfrm>
        </p:spPr>
        <p:txBody>
          <a:bodyPr/>
          <a:lstStyle/>
          <a:p>
            <a:pPr marL="0" indent="0">
              <a:buNone/>
            </a:pPr>
            <a:r>
              <a:rPr lang="en-US" b="1" dirty="0"/>
              <a:t>Participate in class discussion and activities.</a:t>
            </a:r>
          </a:p>
          <a:p>
            <a:pPr marL="0" indent="0">
              <a:buNone/>
            </a:pPr>
            <a:endParaRPr lang="en-US" b="1" dirty="0"/>
          </a:p>
          <a:p>
            <a:pPr marL="0" indent="0">
              <a:buNone/>
            </a:pPr>
            <a:r>
              <a:rPr lang="en-US" b="1" dirty="0"/>
              <a:t>Read 1-2 research papers for every class meeting (11 pages each, double column =&gt; total of 500+ research pages)</a:t>
            </a:r>
          </a:p>
          <a:p>
            <a:pPr marL="0" indent="0">
              <a:buNone/>
            </a:pPr>
            <a:r>
              <a:rPr lang="en-US" b="1" dirty="0"/>
              <a:t>	- later on, you choose papers that match your project</a:t>
            </a:r>
          </a:p>
          <a:p>
            <a:pPr marL="0" indent="0">
              <a:buNone/>
            </a:pPr>
            <a:r>
              <a:rPr lang="en-US" b="1" dirty="0"/>
              <a:t>- 1 book chapter /week (Put Your Dream to the Test) </a:t>
            </a:r>
          </a:p>
          <a:p>
            <a:pPr marL="0" indent="0">
              <a:buNone/>
            </a:pPr>
            <a:endParaRPr lang="en-US" b="1" dirty="0"/>
          </a:p>
          <a:p>
            <a:pPr marL="0" indent="0">
              <a:buNone/>
            </a:pPr>
            <a:r>
              <a:rPr lang="en-US" b="1" dirty="0"/>
              <a:t>Paper Critiques: for each class meeting, for each research paper,  submit before class (by 5pm previous day)</a:t>
            </a:r>
          </a:p>
          <a:p>
            <a:pPr marL="0" indent="0">
              <a:buNone/>
            </a:pPr>
            <a:r>
              <a:rPr lang="en-US" b="1" dirty="0"/>
              <a:t>	- WHY: equips you with </a:t>
            </a:r>
            <a:r>
              <a:rPr lang="en-US" b="1" dirty="0">
                <a:solidFill>
                  <a:srgbClr val="FF0000"/>
                </a:solidFill>
              </a:rPr>
              <a:t>critical thinking</a:t>
            </a:r>
          </a:p>
          <a:p>
            <a:pPr marL="0" indent="0">
              <a:buNone/>
            </a:pPr>
            <a:endParaRPr lang="en-US" b="1" dirty="0"/>
          </a:p>
          <a:p>
            <a:pPr marL="0" indent="0">
              <a:buNone/>
            </a:pPr>
            <a:r>
              <a:rPr lang="en-US" b="1" dirty="0"/>
              <a:t>Research presentation: you prepare and deliver for the selected research papers</a:t>
            </a:r>
          </a:p>
          <a:p>
            <a:pPr marL="0" indent="0">
              <a:buNone/>
            </a:pPr>
            <a:r>
              <a:rPr lang="en-US" b="1" dirty="0"/>
              <a:t>	- WHY: equips you to </a:t>
            </a:r>
            <a:r>
              <a:rPr lang="en-US" b="1" dirty="0">
                <a:solidFill>
                  <a:srgbClr val="FF0000"/>
                </a:solidFill>
              </a:rPr>
              <a:t>communicate</a:t>
            </a:r>
            <a:r>
              <a:rPr lang="en-US" b="1" dirty="0"/>
              <a:t> your ideas</a:t>
            </a:r>
          </a:p>
          <a:p>
            <a:pPr marL="0" indent="0">
              <a:buNone/>
            </a:pPr>
            <a:endParaRPr lang="en-US" b="1" dirty="0"/>
          </a:p>
        </p:txBody>
      </p:sp>
      <p:sp>
        <p:nvSpPr>
          <p:cNvPr id="5" name="Slide Number Placeholder 4"/>
          <p:cNvSpPr>
            <a:spLocks noGrp="1"/>
          </p:cNvSpPr>
          <p:nvPr>
            <p:ph type="sldNum" sz="quarter" idx="10"/>
          </p:nvPr>
        </p:nvSpPr>
        <p:spPr/>
        <p:txBody>
          <a:bodyPr/>
          <a:lstStyle/>
          <a:p>
            <a:fld id="{9E09538B-8050-9642-BAB9-14094EB459F8}" type="slidenum">
              <a:rPr lang="en-US" smtClean="0"/>
              <a:t>26</a:t>
            </a:fld>
            <a:endParaRPr lang="en-US"/>
          </a:p>
        </p:txBody>
      </p:sp>
    </p:spTree>
    <p:extLst>
      <p:ext uri="{BB962C8B-B14F-4D97-AF65-F5344CB8AC3E}">
        <p14:creationId xmlns:p14="http://schemas.microsoft.com/office/powerpoint/2010/main" val="1448750260"/>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Projects Focus on </a:t>
            </a:r>
            <a:r>
              <a:rPr lang="en-US" b="1" dirty="0" err="1">
                <a:solidFill>
                  <a:srgbClr val="1F4C7F"/>
                </a:solidFill>
              </a:rPr>
              <a:t>IoT</a:t>
            </a:r>
            <a:r>
              <a:rPr lang="en-US" b="1" dirty="0">
                <a:solidFill>
                  <a:srgbClr val="1F4C7F"/>
                </a:solidFill>
              </a:rPr>
              <a:t>-related topics</a:t>
            </a:r>
          </a:p>
        </p:txBody>
      </p:sp>
      <p:sp>
        <p:nvSpPr>
          <p:cNvPr id="3" name="Content Placeholder 2"/>
          <p:cNvSpPr>
            <a:spLocks noGrp="1"/>
          </p:cNvSpPr>
          <p:nvPr>
            <p:ph idx="1"/>
          </p:nvPr>
        </p:nvSpPr>
        <p:spPr>
          <a:xfrm>
            <a:off x="457200" y="1198037"/>
            <a:ext cx="8534400" cy="4711700"/>
          </a:xfrm>
        </p:spPr>
        <p:txBody>
          <a:bodyPr/>
          <a:lstStyle/>
          <a:p>
            <a:pPr marL="0" indent="0">
              <a:buNone/>
            </a:pPr>
            <a:r>
              <a:rPr lang="en-US" b="1" dirty="0"/>
              <a:t>For new grad student, project gives ideas for dissertation</a:t>
            </a:r>
          </a:p>
          <a:p>
            <a:pPr marL="0" indent="0">
              <a:buNone/>
            </a:pPr>
            <a:endParaRPr lang="en-US" b="1" dirty="0"/>
          </a:p>
          <a:p>
            <a:pPr marL="0" indent="0">
              <a:buNone/>
            </a:pPr>
            <a:r>
              <a:rPr lang="en-US" b="1" dirty="0"/>
              <a:t>For experienced PhD student, project advances your research</a:t>
            </a:r>
          </a:p>
          <a:p>
            <a:pPr marL="0" indent="0">
              <a:buNone/>
            </a:pPr>
            <a:endParaRPr lang="en-US" b="1" dirty="0"/>
          </a:p>
          <a:p>
            <a:pPr marL="0" indent="0">
              <a:buNone/>
            </a:pPr>
            <a:r>
              <a:rPr lang="en-US" b="1" dirty="0"/>
              <a:t>Technological shifts/opportunities for </a:t>
            </a:r>
            <a:r>
              <a:rPr lang="en-US" b="1" dirty="0" err="1"/>
              <a:t>IoT</a:t>
            </a:r>
            <a:r>
              <a:rPr lang="en-US" b="1" dirty="0"/>
              <a:t>:</a:t>
            </a:r>
          </a:p>
          <a:p>
            <a:pPr marL="0" indent="0">
              <a:buNone/>
            </a:pPr>
            <a:r>
              <a:rPr lang="en-US" b="1" dirty="0"/>
              <a:t>    - constraints on memory/CPU/bandwidth/battery usage</a:t>
            </a:r>
          </a:p>
          <a:p>
            <a:pPr marL="0" indent="0">
              <a:buNone/>
            </a:pPr>
            <a:r>
              <a:rPr lang="en-US" b="1" dirty="0"/>
              <a:t>    - connectivity with the cloud</a:t>
            </a:r>
          </a:p>
          <a:p>
            <a:pPr marL="0" indent="0">
              <a:buNone/>
            </a:pPr>
            <a:r>
              <a:rPr lang="en-US" b="1" dirty="0"/>
              <a:t>    - rapid evolution of the platform</a:t>
            </a:r>
          </a:p>
          <a:p>
            <a:pPr marL="0" indent="0">
              <a:buNone/>
            </a:pPr>
            <a:r>
              <a:rPr lang="en-US" b="1" dirty="0"/>
              <a:t>    - reliance on ML/AI solutions</a:t>
            </a:r>
          </a:p>
          <a:p>
            <a:pPr marL="0" indent="0">
              <a:buNone/>
            </a:pPr>
            <a:endParaRPr lang="en-US" b="1" dirty="0"/>
          </a:p>
          <a:p>
            <a:pPr marL="0" indent="0">
              <a:buNone/>
            </a:pPr>
            <a:r>
              <a:rPr lang="en-US" b="1" dirty="0"/>
              <a:t>Industrial-innovation: availability of rich data from sensors (e.g., dataset from City of Denver)</a:t>
            </a:r>
          </a:p>
          <a:p>
            <a:pPr marL="0" indent="0">
              <a:buNone/>
            </a:pPr>
            <a:endParaRPr lang="en-US" b="1" dirty="0"/>
          </a:p>
          <a:p>
            <a:pPr marL="0" indent="0">
              <a:buNone/>
            </a:pPr>
            <a:r>
              <a:rPr lang="en-US" b="1" dirty="0"/>
              <a:t>      Research projects (not an app), teams of 2-3 people</a:t>
            </a:r>
          </a:p>
          <a:p>
            <a:pPr marL="0" indent="0">
              <a:buNone/>
            </a:pPr>
            <a:endParaRPr lang="en-US" b="1" dirty="0"/>
          </a:p>
        </p:txBody>
      </p:sp>
      <p:sp>
        <p:nvSpPr>
          <p:cNvPr id="5" name="Slide Number Placeholder 4"/>
          <p:cNvSpPr>
            <a:spLocks noGrp="1"/>
          </p:cNvSpPr>
          <p:nvPr>
            <p:ph type="sldNum" sz="quarter" idx="10"/>
          </p:nvPr>
        </p:nvSpPr>
        <p:spPr/>
        <p:txBody>
          <a:bodyPr/>
          <a:lstStyle/>
          <a:p>
            <a:fld id="{9E09538B-8050-9642-BAB9-14094EB459F8}" type="slidenum">
              <a:rPr lang="en-US" smtClean="0"/>
              <a:t>27</a:t>
            </a:fld>
            <a:endParaRPr lang="en-US"/>
          </a:p>
        </p:txBody>
      </p:sp>
    </p:spTree>
    <p:extLst>
      <p:ext uri="{BB962C8B-B14F-4D97-AF65-F5344CB8AC3E}">
        <p14:creationId xmlns:p14="http://schemas.microsoft.com/office/powerpoint/2010/main" val="1411127645"/>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Example Transformations for </a:t>
            </a:r>
            <a:r>
              <a:rPr lang="en-US" b="1" dirty="0" err="1">
                <a:solidFill>
                  <a:srgbClr val="1F4C7F"/>
                </a:solidFill>
              </a:rPr>
              <a:t>IoT</a:t>
            </a:r>
            <a:r>
              <a:rPr lang="en-US" b="1" dirty="0">
                <a:solidFill>
                  <a:srgbClr val="1F4C7F"/>
                </a:solidFill>
              </a:rPr>
              <a:t> </a:t>
            </a:r>
            <a:br>
              <a:rPr lang="en-US" b="1" dirty="0">
                <a:solidFill>
                  <a:srgbClr val="1F4C7F"/>
                </a:solidFill>
              </a:rPr>
            </a:br>
            <a:endParaRPr lang="en-US" b="1" dirty="0">
              <a:solidFill>
                <a:srgbClr val="1F4C7F"/>
              </a:solidFill>
            </a:endParaRPr>
          </a:p>
        </p:txBody>
      </p:sp>
      <p:sp>
        <p:nvSpPr>
          <p:cNvPr id="3" name="Content Placeholder 2"/>
          <p:cNvSpPr>
            <a:spLocks noGrp="1"/>
          </p:cNvSpPr>
          <p:nvPr>
            <p:ph idx="1"/>
          </p:nvPr>
        </p:nvSpPr>
        <p:spPr>
          <a:xfrm>
            <a:off x="457200" y="1198037"/>
            <a:ext cx="8229600" cy="4711700"/>
          </a:xfrm>
        </p:spPr>
        <p:txBody>
          <a:bodyPr/>
          <a:lstStyle/>
          <a:p>
            <a:pPr marL="0" indent="0">
              <a:buNone/>
            </a:pPr>
            <a:r>
              <a:rPr lang="en-US" b="1" dirty="0"/>
              <a:t>What are the new transformations we need to automate?</a:t>
            </a:r>
          </a:p>
          <a:p>
            <a:pPr marL="0" indent="0">
              <a:buNone/>
            </a:pPr>
            <a:r>
              <a:rPr lang="en-US" b="1" dirty="0"/>
              <a:t>  - inspiration from explorative studies</a:t>
            </a:r>
          </a:p>
          <a:p>
            <a:pPr marL="0" indent="0">
              <a:buNone/>
            </a:pPr>
            <a:r>
              <a:rPr lang="en-US" b="1" dirty="0"/>
              <a:t>  - empirical studies to find performance or energy anti-patterns</a:t>
            </a:r>
          </a:p>
          <a:p>
            <a:pPr marL="0" indent="0">
              <a:buNone/>
            </a:pPr>
            <a:endParaRPr lang="en-US" b="1" dirty="0"/>
          </a:p>
          <a:p>
            <a:pPr marL="0" indent="0">
              <a:buNone/>
            </a:pPr>
            <a:r>
              <a:rPr lang="en-US" b="1" dirty="0"/>
              <a:t>Examples of transformations:</a:t>
            </a:r>
          </a:p>
          <a:p>
            <a:pPr marL="0" indent="0">
              <a:buNone/>
            </a:pPr>
            <a:r>
              <a:rPr lang="en-US" b="1" dirty="0"/>
              <a:t>- candidate programs with trade-offs between performance &amp; power consumption</a:t>
            </a:r>
          </a:p>
          <a:p>
            <a:pPr marL="0" indent="0">
              <a:buNone/>
            </a:pPr>
            <a:r>
              <a:rPr lang="en-US" b="1" dirty="0"/>
              <a:t>  - adaptation to different display technologies</a:t>
            </a:r>
          </a:p>
          <a:p>
            <a:pPr marL="0" indent="0">
              <a:buNone/>
            </a:pPr>
            <a:r>
              <a:rPr lang="en-US" b="1" dirty="0"/>
              <a:t>  - split functionality between the device and cloud</a:t>
            </a:r>
          </a:p>
          <a:p>
            <a:pPr marL="0" indent="0">
              <a:buNone/>
            </a:pPr>
            <a:endParaRPr lang="en-US" b="1" dirty="0"/>
          </a:p>
          <a:p>
            <a:pPr marL="0" indent="0">
              <a:buNone/>
            </a:pPr>
            <a:r>
              <a:rPr lang="en-US" b="1" dirty="0"/>
              <a:t>  </a:t>
            </a:r>
          </a:p>
        </p:txBody>
      </p:sp>
      <p:sp>
        <p:nvSpPr>
          <p:cNvPr id="5" name="Slide Number Placeholder 4"/>
          <p:cNvSpPr>
            <a:spLocks noGrp="1"/>
          </p:cNvSpPr>
          <p:nvPr>
            <p:ph type="sldNum" sz="quarter" idx="10"/>
          </p:nvPr>
        </p:nvSpPr>
        <p:spPr/>
        <p:txBody>
          <a:bodyPr/>
          <a:lstStyle/>
          <a:p>
            <a:fld id="{9E09538B-8050-9642-BAB9-14094EB459F8}" type="slidenum">
              <a:rPr lang="en-US" smtClean="0"/>
              <a:t>28</a:t>
            </a:fld>
            <a:endParaRPr lang="en-US"/>
          </a:p>
        </p:txBody>
      </p:sp>
    </p:spTree>
    <p:extLst>
      <p:ext uri="{BB962C8B-B14F-4D97-AF65-F5344CB8AC3E}">
        <p14:creationId xmlns:p14="http://schemas.microsoft.com/office/powerpoint/2010/main" val="651123389"/>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CS 7000-008 is Different! Lots of Guests</a:t>
            </a:r>
          </a:p>
        </p:txBody>
      </p:sp>
      <p:sp>
        <p:nvSpPr>
          <p:cNvPr id="3" name="Content Placeholder 2"/>
          <p:cNvSpPr>
            <a:spLocks noGrp="1"/>
          </p:cNvSpPr>
          <p:nvPr>
            <p:ph idx="1"/>
          </p:nvPr>
        </p:nvSpPr>
        <p:spPr>
          <a:xfrm>
            <a:off x="457200" y="1198037"/>
            <a:ext cx="8229600" cy="4711700"/>
          </a:xfrm>
        </p:spPr>
        <p:txBody>
          <a:bodyPr/>
          <a:lstStyle/>
          <a:p>
            <a:pPr marL="0" indent="0">
              <a:buNone/>
            </a:pPr>
            <a:r>
              <a:rPr lang="en-US" b="1" dirty="0"/>
              <a:t>Interviews with C-level executives from PPI Center:</a:t>
            </a:r>
          </a:p>
          <a:p>
            <a:pPr>
              <a:buFontTx/>
              <a:buChar char="-"/>
            </a:pPr>
            <a:r>
              <a:rPr lang="en-US" b="1" dirty="0"/>
              <a:t>e.g., Jason Shepherd, CTO of Dell Technologies</a:t>
            </a:r>
          </a:p>
          <a:p>
            <a:pPr>
              <a:buFontTx/>
              <a:buChar char="-"/>
            </a:pPr>
            <a:r>
              <a:rPr lang="en-US" b="1" dirty="0"/>
              <a:t>Ricky Singh, VP of IoT at Software AG</a:t>
            </a:r>
          </a:p>
          <a:p>
            <a:pPr>
              <a:buFontTx/>
              <a:buChar char="-"/>
            </a:pPr>
            <a:r>
              <a:rPr lang="en-US" b="1" dirty="0"/>
              <a:t>Bob </a:t>
            </a:r>
            <a:r>
              <a:rPr lang="en-US" b="1" dirty="0" err="1"/>
              <a:t>Wold</a:t>
            </a:r>
            <a:r>
              <a:rPr lang="en-US" b="1" dirty="0"/>
              <a:t>, VP of Trimble</a:t>
            </a:r>
          </a:p>
          <a:p>
            <a:pPr>
              <a:buFontTx/>
              <a:buChar char="-"/>
            </a:pPr>
            <a:r>
              <a:rPr lang="en-US" b="1" dirty="0"/>
              <a:t>Rahul Khanna (Lead ML architect Intel IoT Group)</a:t>
            </a:r>
          </a:p>
          <a:p>
            <a:pPr>
              <a:buFontTx/>
              <a:buChar char="-"/>
            </a:pPr>
            <a:endParaRPr lang="en-US" b="1" dirty="0"/>
          </a:p>
          <a:p>
            <a:pPr marL="0" indent="0">
              <a:buNone/>
            </a:pPr>
            <a:r>
              <a:rPr lang="en-US" b="1" dirty="0"/>
              <a:t>Watch segments from lead industry events (e.g., IoT World)</a:t>
            </a:r>
          </a:p>
          <a:p>
            <a:pPr>
              <a:buFontTx/>
              <a:buChar char="-"/>
            </a:pPr>
            <a:r>
              <a:rPr lang="en-US" b="1" dirty="0"/>
              <a:t>Broadcast of keynote speakers</a:t>
            </a:r>
          </a:p>
          <a:p>
            <a:pPr>
              <a:buFontTx/>
              <a:buChar char="-"/>
            </a:pPr>
            <a:r>
              <a:rPr lang="en-US" b="1" dirty="0"/>
              <a:t>Panel discussions</a:t>
            </a:r>
          </a:p>
          <a:p>
            <a:pPr>
              <a:buFontTx/>
              <a:buChar char="-"/>
            </a:pPr>
            <a:endParaRPr lang="en-US" b="1" dirty="0"/>
          </a:p>
          <a:p>
            <a:pPr marL="0" indent="0">
              <a:buNone/>
            </a:pPr>
            <a:r>
              <a:rPr lang="en-US" b="1" dirty="0"/>
              <a:t>Faculty:</a:t>
            </a:r>
          </a:p>
          <a:p>
            <a:pPr>
              <a:buFontTx/>
              <a:buChar char="-"/>
            </a:pPr>
            <a:r>
              <a:rPr lang="en-US" b="1" dirty="0"/>
              <a:t>E.g., Tom </a:t>
            </a:r>
            <a:r>
              <a:rPr lang="en-US" b="1" dirty="0" err="1"/>
              <a:t>Dietterich</a:t>
            </a:r>
            <a:r>
              <a:rPr lang="en-US" b="1" dirty="0"/>
              <a:t>, father of the ML field, ACM Fellow  </a:t>
            </a:r>
          </a:p>
        </p:txBody>
      </p:sp>
      <p:sp>
        <p:nvSpPr>
          <p:cNvPr id="5" name="Slide Number Placeholder 4"/>
          <p:cNvSpPr>
            <a:spLocks noGrp="1"/>
          </p:cNvSpPr>
          <p:nvPr>
            <p:ph type="sldNum" sz="quarter" idx="10"/>
          </p:nvPr>
        </p:nvSpPr>
        <p:spPr/>
        <p:txBody>
          <a:bodyPr/>
          <a:lstStyle/>
          <a:p>
            <a:fld id="{9E09538B-8050-9642-BAB9-14094EB459F8}" type="slidenum">
              <a:rPr lang="en-US" smtClean="0"/>
              <a:t>29</a:t>
            </a:fld>
            <a:endParaRPr lang="en-US"/>
          </a:p>
        </p:txBody>
      </p:sp>
    </p:spTree>
    <p:extLst>
      <p:ext uri="{BB962C8B-B14F-4D97-AF65-F5344CB8AC3E}">
        <p14:creationId xmlns:p14="http://schemas.microsoft.com/office/powerpoint/2010/main" val="1499776524"/>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u="sng" dirty="0"/>
              <a:t>F</a:t>
            </a:r>
            <a:r>
              <a:rPr lang="en-US" altLang="en-US" b="1" dirty="0"/>
              <a:t>amily</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spTree>
    <p:extLst>
      <p:ext uri="{BB962C8B-B14F-4D97-AF65-F5344CB8AC3E}">
        <p14:creationId xmlns:p14="http://schemas.microsoft.com/office/powerpoint/2010/main" val="77565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1-hour Group Discussion</a:t>
            </a:r>
          </a:p>
        </p:txBody>
      </p:sp>
      <p:sp>
        <p:nvSpPr>
          <p:cNvPr id="3" name="Content Placeholder 2"/>
          <p:cNvSpPr>
            <a:spLocks noGrp="1"/>
          </p:cNvSpPr>
          <p:nvPr>
            <p:ph idx="1"/>
          </p:nvPr>
        </p:nvSpPr>
        <p:spPr>
          <a:xfrm>
            <a:off x="228600" y="1198037"/>
            <a:ext cx="8458200" cy="4711700"/>
          </a:xfrm>
        </p:spPr>
        <p:txBody>
          <a:bodyPr/>
          <a:lstStyle/>
          <a:p>
            <a:pPr marL="0" indent="0">
              <a:buNone/>
            </a:pPr>
            <a:r>
              <a:rPr lang="en-US" b="1" dirty="0"/>
              <a:t>Soft Skills: leadership, creating a </a:t>
            </a:r>
          </a:p>
          <a:p>
            <a:pPr marL="0" indent="0">
              <a:buNone/>
            </a:pPr>
            <a:r>
              <a:rPr lang="en-US" b="1" dirty="0"/>
              <a:t>vision and plan for accomplishing</a:t>
            </a:r>
          </a:p>
          <a:p>
            <a:pPr marL="0" indent="0">
              <a:buNone/>
            </a:pPr>
            <a:endParaRPr lang="en-US" b="1" dirty="0"/>
          </a:p>
          <a:p>
            <a:pPr marL="0" indent="0">
              <a:buNone/>
            </a:pPr>
            <a:r>
              <a:rPr lang="en-US" b="1" dirty="0"/>
              <a:t>WHY: Soft Skills make a greater </a:t>
            </a:r>
          </a:p>
          <a:p>
            <a:pPr marL="0" indent="0">
              <a:buNone/>
            </a:pPr>
            <a:r>
              <a:rPr lang="en-US" b="1" dirty="0"/>
              <a:t>Difference in life than “Hard Skills”</a:t>
            </a:r>
          </a:p>
          <a:p>
            <a:pPr marL="0" indent="0">
              <a:buNone/>
            </a:pPr>
            <a:endParaRPr lang="en-US" b="1" dirty="0"/>
          </a:p>
          <a:p>
            <a:pPr marL="0" indent="0">
              <a:buNone/>
            </a:pPr>
            <a:r>
              <a:rPr lang="en-US" b="1" dirty="0"/>
              <a:t>WHAT: Take your dream through </a:t>
            </a:r>
          </a:p>
          <a:p>
            <a:pPr marL="0" indent="0">
              <a:buNone/>
            </a:pPr>
            <a:r>
              <a:rPr lang="en-US" b="1" dirty="0"/>
              <a:t>10-step process to see, own, reach it</a:t>
            </a:r>
          </a:p>
          <a:p>
            <a:pPr marL="0" indent="0">
              <a:buNone/>
            </a:pPr>
            <a:endParaRPr lang="en-US" b="1" dirty="0"/>
          </a:p>
          <a:p>
            <a:pPr marL="0" indent="0">
              <a:buNone/>
            </a:pPr>
            <a:r>
              <a:rPr lang="en-US" b="1" dirty="0"/>
              <a:t>HOW: learning environment in a </a:t>
            </a:r>
          </a:p>
          <a:p>
            <a:pPr marL="0" indent="0">
              <a:buNone/>
            </a:pPr>
            <a:r>
              <a:rPr lang="en-US" b="1" dirty="0"/>
              <a:t>roundtable format</a:t>
            </a:r>
          </a:p>
        </p:txBody>
      </p:sp>
      <p:sp>
        <p:nvSpPr>
          <p:cNvPr id="5" name="Slide Number Placeholder 4"/>
          <p:cNvSpPr>
            <a:spLocks noGrp="1"/>
          </p:cNvSpPr>
          <p:nvPr>
            <p:ph type="sldNum" sz="quarter" idx="10"/>
          </p:nvPr>
        </p:nvSpPr>
        <p:spPr/>
        <p:txBody>
          <a:bodyPr/>
          <a:lstStyle/>
          <a:p>
            <a:fld id="{9E09538B-8050-9642-BAB9-14094EB459F8}" type="slidenum">
              <a:rPr lang="en-US" smtClean="0"/>
              <a:t>30</a:t>
            </a:fld>
            <a:endParaRPr lang="en-US"/>
          </a:p>
        </p:txBody>
      </p:sp>
      <p:pic>
        <p:nvPicPr>
          <p:cNvPr id="4" name="Picture 3"/>
          <p:cNvPicPr>
            <a:picLocks noChangeAspect="1"/>
          </p:cNvPicPr>
          <p:nvPr/>
        </p:nvPicPr>
        <p:blipFill>
          <a:blip r:embed="rId3"/>
          <a:stretch>
            <a:fillRect/>
          </a:stretch>
        </p:blipFill>
        <p:spPr>
          <a:xfrm>
            <a:off x="5459530" y="1255180"/>
            <a:ext cx="3684470" cy="5611287"/>
          </a:xfrm>
          <a:prstGeom prst="rect">
            <a:avLst/>
          </a:prstGeom>
        </p:spPr>
      </p:pic>
    </p:spTree>
    <p:extLst>
      <p:ext uri="{BB962C8B-B14F-4D97-AF65-F5344CB8AC3E}">
        <p14:creationId xmlns:p14="http://schemas.microsoft.com/office/powerpoint/2010/main" val="809906222"/>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971800"/>
            <a:ext cx="8077200" cy="990600"/>
          </a:xfrm>
        </p:spPr>
        <p:txBody>
          <a:bodyPr/>
          <a:lstStyle/>
          <a:p>
            <a:r>
              <a:rPr lang="en-US" sz="4800" b="1" dirty="0"/>
              <a:t>Bonus</a:t>
            </a:r>
          </a:p>
        </p:txBody>
      </p:sp>
      <p:sp>
        <p:nvSpPr>
          <p:cNvPr id="4" name="Slide Number Placeholder 3"/>
          <p:cNvSpPr>
            <a:spLocks noGrp="1"/>
          </p:cNvSpPr>
          <p:nvPr>
            <p:ph type="sldNum" sz="quarter" idx="10"/>
          </p:nvPr>
        </p:nvSpPr>
        <p:spPr>
          <a:xfrm>
            <a:off x="5943600" y="6381750"/>
            <a:ext cx="2133600" cy="476250"/>
          </a:xfrm>
          <a:prstGeom prst="rect">
            <a:avLst/>
          </a:prstGeom>
        </p:spPr>
        <p:txBody>
          <a:bodyPr/>
          <a:lstStyle/>
          <a:p>
            <a:pPr>
              <a:defRPr/>
            </a:pPr>
            <a:fld id="{A26F0881-B41F-42DB-A41E-D57BB1AB7B23}" type="slidenum">
              <a:rPr lang="en-US" smtClean="0"/>
              <a:pPr>
                <a:defRPr/>
              </a:pPr>
              <a:t>31</a:t>
            </a:fld>
            <a:endParaRPr lang="en-US"/>
          </a:p>
        </p:txBody>
      </p:sp>
    </p:spTree>
    <p:extLst>
      <p:ext uri="{BB962C8B-B14F-4D97-AF65-F5344CB8AC3E}">
        <p14:creationId xmlns:p14="http://schemas.microsoft.com/office/powerpoint/2010/main" val="2008709335"/>
      </p:ext>
    </p:extLst>
  </p:cSld>
  <p:clrMapOvr>
    <a:masterClrMapping/>
  </p:clrMapOvr>
  <mc:AlternateContent xmlns:mc="http://schemas.openxmlformats.org/markup-compatibility/2006" xmlns:p14="http://schemas.microsoft.com/office/powerpoint/2010/main">
    <mc:Choice Requires="p14">
      <p:transition spd="slow" p14:dur="2000" advTm="1850"/>
    </mc:Choice>
    <mc:Fallback xmlns="">
      <p:transition xmlns:p14="http://schemas.microsoft.com/office/powerpoint/2010/main" spd="slow" advTm="185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idx="4294967295"/>
          </p:nvPr>
        </p:nvSpPr>
        <p:spPr>
          <a:xfrm>
            <a:off x="457200" y="0"/>
            <a:ext cx="8223840" cy="1200030"/>
          </a:xfrm>
          <a:ln/>
        </p:spPr>
        <p:txBody>
          <a:bodyPr tIns="44575"/>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700" b="1" dirty="0">
                <a:solidFill>
                  <a:srgbClr val="1F4C7F"/>
                </a:solidFill>
              </a:rPr>
              <a:t>Testimonials</a:t>
            </a:r>
          </a:p>
        </p:txBody>
      </p:sp>
      <p:sp>
        <p:nvSpPr>
          <p:cNvPr id="51202" name="Rectangle 2"/>
          <p:cNvSpPr>
            <a:spLocks noGrp="1" noChangeArrowheads="1"/>
          </p:cNvSpPr>
          <p:nvPr>
            <p:ph type="body" idx="4294967295"/>
          </p:nvPr>
        </p:nvSpPr>
        <p:spPr>
          <a:xfrm>
            <a:off x="456480" y="1180924"/>
            <a:ext cx="8686080" cy="4444307"/>
          </a:xfrm>
          <a:ln/>
        </p:spPr>
        <p:txBody>
          <a:bodyPr tIns="22630"/>
          <a:lstStyle/>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r>
              <a:rPr lang="en-US" b="1" dirty="0"/>
              <a:t>“</a:t>
            </a:r>
            <a:r>
              <a:rPr lang="en-US" b="1" i="1" dirty="0"/>
              <a:t>This course was exceptionally difficult and carried a massive time requirement. I only took two courses this quarter and even then I'm not sure I was able to give either of the classes the amount they deserved because of the time requirement for this class</a:t>
            </a:r>
            <a:r>
              <a:rPr lang="en-US" b="1" dirty="0"/>
              <a:t>.”                           [student from previous years]</a:t>
            </a:r>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endParaRPr lang="en-US" b="1" dirty="0"/>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r>
              <a:rPr lang="en-US" b="1" dirty="0"/>
              <a:t>“</a:t>
            </a:r>
            <a:r>
              <a:rPr lang="is-IS" b="1" dirty="0"/>
              <a:t>… </a:t>
            </a:r>
            <a:r>
              <a:rPr lang="en-US" b="1" i="1" dirty="0"/>
              <a:t>But that doesn't mean that I'm not satisfied, have students who previously took the course convey this</a:t>
            </a:r>
            <a:r>
              <a:rPr lang="en-US" b="1" dirty="0"/>
              <a:t>”</a:t>
            </a:r>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endParaRPr lang="en-US" b="1" dirty="0">
              <a:latin typeface="Arial" charset="0"/>
              <a:cs typeface="Bitstream Vera Sans" charset="0"/>
            </a:endParaRPr>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r>
              <a:rPr lang="en-US" b="1" dirty="0">
                <a:latin typeface="Arial" charset="0"/>
                <a:cs typeface="Bitstream Vera Sans" charset="0"/>
              </a:rPr>
              <a:t>Announcements for next class:</a:t>
            </a:r>
          </a:p>
          <a:p>
            <a:pPr>
              <a:buFontTx/>
              <a:buChar char="-"/>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r>
              <a:rPr lang="en-US" b="1" dirty="0">
                <a:latin typeface="Arial" charset="0"/>
                <a:cs typeface="Bitstream Vera Sans" charset="0"/>
              </a:rPr>
              <a:t>Read the webpage (after Tue), signup on Piazza</a:t>
            </a:r>
          </a:p>
          <a:p>
            <a:pPr>
              <a:buFontTx/>
              <a:buChar char="-"/>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endParaRPr lang="en-US" b="1" dirty="0">
              <a:latin typeface="Arial" charset="0"/>
              <a:cs typeface="Bitstream Vera Sans" charset="0"/>
            </a:endParaRPr>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r>
              <a:rPr lang="en-US" b="1" dirty="0">
                <a:latin typeface="Arial" charset="0"/>
                <a:cs typeface="Bitstream Vera Sans" charset="0"/>
              </a:rPr>
              <a:t>Office hours: right after the class</a:t>
            </a:r>
          </a:p>
          <a:p>
            <a:pPr marL="0" indent="0">
              <a:buNone/>
              <a:tabLst>
                <a:tab pos="391686" algn="l"/>
                <a:tab pos="493928" algn="l"/>
                <a:tab pos="908654" algn="l"/>
                <a:tab pos="1323380" algn="l"/>
                <a:tab pos="1738106" algn="l"/>
                <a:tab pos="2152832" algn="l"/>
                <a:tab pos="2567558" algn="l"/>
                <a:tab pos="2982284" algn="l"/>
                <a:tab pos="3397011" algn="l"/>
                <a:tab pos="3811737" algn="l"/>
                <a:tab pos="4226463" algn="l"/>
                <a:tab pos="4641189" algn="l"/>
                <a:tab pos="5055915" algn="l"/>
                <a:tab pos="5470641" algn="l"/>
                <a:tab pos="5885367" algn="l"/>
                <a:tab pos="6300093" algn="l"/>
                <a:tab pos="6714820" algn="l"/>
                <a:tab pos="7129546" algn="l"/>
                <a:tab pos="7544272" algn="l"/>
                <a:tab pos="7958998" algn="l"/>
                <a:tab pos="8373724" algn="l"/>
                <a:tab pos="8536446" algn="l"/>
              </a:tabLst>
            </a:pPr>
            <a:endParaRPr lang="en-US" b="1" dirty="0">
              <a:latin typeface="Arial" charset="0"/>
              <a:cs typeface="Bitstream Vera Sans" charset="0"/>
            </a:endParaRPr>
          </a:p>
        </p:txBody>
      </p:sp>
      <p:sp>
        <p:nvSpPr>
          <p:cNvPr id="2" name="Slide Number Placeholder 1"/>
          <p:cNvSpPr>
            <a:spLocks noGrp="1"/>
          </p:cNvSpPr>
          <p:nvPr>
            <p:ph type="sldNum" sz="quarter" idx="10"/>
          </p:nvPr>
        </p:nvSpPr>
        <p:spPr/>
        <p:txBody>
          <a:bodyPr/>
          <a:lstStyle/>
          <a:p>
            <a:fld id="{9E09538B-8050-9642-BAB9-14094EB459F8}" type="slidenum">
              <a:rPr lang="en-US" smtClean="0"/>
              <a:t>32</a:t>
            </a:fld>
            <a:endParaRPr lang="en-US"/>
          </a:p>
        </p:txBody>
      </p:sp>
    </p:spTree>
    <p:extLst>
      <p:ext uri="{BB962C8B-B14F-4D97-AF65-F5344CB8AC3E}">
        <p14:creationId xmlns:p14="http://schemas.microsoft.com/office/powerpoint/2010/main" val="3931517660"/>
      </p:ext>
    </p:extLst>
  </p:cSld>
  <p:clrMapOvr>
    <a:masterClrMapping/>
  </p:clrMapOvr>
  <p:transition spd="med" advTm="161000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u="sng" dirty="0"/>
              <a:t>M</a:t>
            </a:r>
            <a:r>
              <a:rPr lang="en-US" altLang="en-US" b="1" dirty="0"/>
              <a:t>otivation</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8234" cy="6858000"/>
          </a:xfrm>
          <a:prstGeom prst="rect">
            <a:avLst/>
          </a:prstGeom>
          <a:scene3d>
            <a:camera prst="orthographicFront">
              <a:rot lat="0" lon="0" rev="16200000"/>
            </a:camera>
            <a:lightRig rig="threePt" dir="t"/>
          </a:scene3d>
        </p:spPr>
      </p:pic>
    </p:spTree>
    <p:extLst>
      <p:ext uri="{BB962C8B-B14F-4D97-AF65-F5344CB8AC3E}">
        <p14:creationId xmlns:p14="http://schemas.microsoft.com/office/powerpoint/2010/main" val="663719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Reflections and Lessons</a:t>
            </a:r>
          </a:p>
        </p:txBody>
      </p:sp>
      <p:sp>
        <p:nvSpPr>
          <p:cNvPr id="4" name="Slide Number Placeholder 3"/>
          <p:cNvSpPr>
            <a:spLocks noGrp="1"/>
          </p:cNvSpPr>
          <p:nvPr>
            <p:ph type="sldNum" sz="quarter" idx="10"/>
          </p:nvPr>
        </p:nvSpPr>
        <p:spPr/>
        <p:txBody>
          <a:bodyPr/>
          <a:lstStyle/>
          <a:p>
            <a:fld id="{9E09538B-8050-9642-BAB9-14094EB459F8}" type="slidenum">
              <a:rPr lang="en-US" smtClean="0"/>
              <a:t>34</a:t>
            </a:fld>
            <a:endParaRPr lang="en-US"/>
          </a:p>
        </p:txBody>
      </p:sp>
      <p:pic>
        <p:nvPicPr>
          <p:cNvPr id="5" name="Picture 4"/>
          <p:cNvPicPr>
            <a:picLocks noChangeAspect="1"/>
          </p:cNvPicPr>
          <p:nvPr/>
        </p:nvPicPr>
        <p:blipFill>
          <a:blip r:embed="rId3"/>
          <a:stretch>
            <a:fillRect/>
          </a:stretch>
        </p:blipFill>
        <p:spPr>
          <a:xfrm>
            <a:off x="0" y="1496568"/>
            <a:ext cx="9144000" cy="3864864"/>
          </a:xfrm>
          <a:prstGeom prst="rect">
            <a:avLst/>
          </a:prstGeom>
        </p:spPr>
      </p:pic>
    </p:spTree>
    <p:extLst>
      <p:ext uri="{BB962C8B-B14F-4D97-AF65-F5344CB8AC3E}">
        <p14:creationId xmlns:p14="http://schemas.microsoft.com/office/powerpoint/2010/main" val="1434447564"/>
      </p:ext>
    </p:extLst>
  </p:cSld>
  <p:clrMapOvr>
    <a:masterClrMapping/>
  </p:clrMapOvr>
  <mc:AlternateContent xmlns:mc="http://schemas.openxmlformats.org/markup-compatibility/2006" xmlns:p14="http://schemas.microsoft.com/office/powerpoint/2010/main">
    <mc:Choice Requires="p14">
      <p:transition spd="slow" p14:dur="2000" advTm="48946"/>
    </mc:Choice>
    <mc:Fallback xmlns="">
      <p:transition spd="slow" advTm="4894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000" dirty="0">
                <a:latin typeface="Arial Black" charset="0"/>
                <a:ea typeface="Arial Black" charset="0"/>
                <a:cs typeface="Arial Black" charset="0"/>
              </a:rPr>
              <a:t>Refactoring</a:t>
            </a:r>
          </a:p>
        </p:txBody>
      </p:sp>
      <p:cxnSp>
        <p:nvCxnSpPr>
          <p:cNvPr id="31" name="Straight Connector 26"/>
          <p:cNvCxnSpPr>
            <a:cxnSpLocks noChangeShapeType="1"/>
          </p:cNvCxnSpPr>
          <p:nvPr/>
        </p:nvCxnSpPr>
        <p:spPr bwMode="auto">
          <a:xfrm flipV="1">
            <a:off x="5257800" y="1676407"/>
            <a:ext cx="990600" cy="533401"/>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32" name="Straight Connector 30"/>
          <p:cNvCxnSpPr>
            <a:cxnSpLocks noChangeShapeType="1"/>
            <a:stCxn id="24" idx="0"/>
          </p:cNvCxnSpPr>
          <p:nvPr/>
        </p:nvCxnSpPr>
        <p:spPr bwMode="auto">
          <a:xfrm flipV="1">
            <a:off x="1180396" y="4038600"/>
            <a:ext cx="1604977" cy="228602"/>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9" name="Straight Connector 8"/>
          <p:cNvCxnSpPr/>
          <p:nvPr/>
        </p:nvCxnSpPr>
        <p:spPr bwMode="auto">
          <a:xfrm>
            <a:off x="8016875" y="152717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81692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831215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52082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859790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87407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2" name="TextBox 11"/>
          <p:cNvSpPr txBox="1"/>
          <p:nvPr/>
        </p:nvSpPr>
        <p:spPr>
          <a:xfrm>
            <a:off x="5410200" y="1066800"/>
            <a:ext cx="3403429" cy="461633"/>
          </a:xfrm>
          <a:prstGeom prst="rect">
            <a:avLst/>
          </a:prstGeom>
          <a:noFill/>
        </p:spPr>
        <p:txBody>
          <a:bodyPr wrap="none" lIns="91407" tIns="45704" rIns="91407" bIns="45704" rtlCol="0">
            <a:spAutoFit/>
          </a:bodyPr>
          <a:lstStyle/>
          <a:p>
            <a:r>
              <a:rPr lang="en-US" sz="2400" b="1" dirty="0">
                <a:latin typeface="Arial Narrow"/>
                <a:cs typeface="Arial Narrow"/>
              </a:rPr>
              <a:t>Parallelism &amp; Concurrency</a:t>
            </a:r>
          </a:p>
        </p:txBody>
      </p:sp>
      <p:cxnSp>
        <p:nvCxnSpPr>
          <p:cNvPr id="39" name="Straight Connector 26"/>
          <p:cNvCxnSpPr>
            <a:cxnSpLocks noChangeShapeType="1"/>
            <a:stCxn id="19" idx="1"/>
          </p:cNvCxnSpPr>
          <p:nvPr/>
        </p:nvCxnSpPr>
        <p:spPr bwMode="auto">
          <a:xfrm flipH="1" flipV="1">
            <a:off x="1752600" y="1447800"/>
            <a:ext cx="1241849" cy="802577"/>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sp>
        <p:nvSpPr>
          <p:cNvPr id="40" name="TextBox 39"/>
          <p:cNvSpPr txBox="1"/>
          <p:nvPr/>
        </p:nvSpPr>
        <p:spPr>
          <a:xfrm>
            <a:off x="25401" y="1097372"/>
            <a:ext cx="4191000" cy="1569628"/>
          </a:xfrm>
          <a:prstGeom prst="rect">
            <a:avLst/>
          </a:prstGeom>
          <a:noFill/>
        </p:spPr>
        <p:txBody>
          <a:bodyPr wrap="square" lIns="91407" tIns="45704" rIns="91407" bIns="45704" rtlCol="0">
            <a:spAutoFit/>
          </a:bodyPr>
          <a:lstStyle/>
          <a:p>
            <a:r>
              <a:rPr lang="en-US" sz="2400" b="1" dirty="0">
                <a:latin typeface="Arial Narrow"/>
                <a:cs typeface="Arial Narrow"/>
              </a:rPr>
              <a:t>Mobile</a:t>
            </a:r>
          </a:p>
          <a:p>
            <a:r>
              <a:rPr lang="en-US" sz="2400" b="1" dirty="0">
                <a:solidFill>
                  <a:srgbClr val="C0504D"/>
                </a:solidFill>
              </a:rPr>
              <a:t>-add </a:t>
            </a:r>
            <a:r>
              <a:rPr lang="en-US" sz="2400" b="1" dirty="0" err="1">
                <a:solidFill>
                  <a:srgbClr val="C0504D"/>
                </a:solidFill>
              </a:rPr>
              <a:t>async</a:t>
            </a:r>
            <a:endParaRPr lang="en-US" sz="2400" b="1" dirty="0">
              <a:solidFill>
                <a:srgbClr val="C0504D"/>
              </a:solidFill>
            </a:endParaRPr>
          </a:p>
          <a:p>
            <a:r>
              <a:rPr lang="en-US" sz="2400" b="1" dirty="0">
                <a:solidFill>
                  <a:srgbClr val="C0504D"/>
                </a:solidFill>
              </a:rPr>
              <a:t>-fix </a:t>
            </a:r>
            <a:r>
              <a:rPr lang="en-US" sz="2400" b="1" dirty="0" err="1">
                <a:solidFill>
                  <a:srgbClr val="C0504D"/>
                </a:solidFill>
              </a:rPr>
              <a:t>async</a:t>
            </a:r>
            <a:endParaRPr lang="en-US" sz="2400" b="1" dirty="0">
              <a:solidFill>
                <a:srgbClr val="C0504D"/>
              </a:solidFill>
            </a:endParaRPr>
          </a:p>
          <a:p>
            <a:r>
              <a:rPr lang="en-US" sz="2400" b="1" dirty="0">
                <a:solidFill>
                  <a:srgbClr val="C0504D"/>
                </a:solidFill>
                <a:latin typeface="Arial Narrow"/>
                <a:cs typeface="Arial Narrow"/>
              </a:rPr>
              <a:t>-privacy</a:t>
            </a:r>
            <a:endParaRPr lang="en-US" sz="2400" b="1" dirty="0">
              <a:latin typeface="Arial Narrow"/>
              <a:cs typeface="Arial Narrow"/>
            </a:endParaRPr>
          </a:p>
        </p:txBody>
      </p:sp>
      <p:sp>
        <p:nvSpPr>
          <p:cNvPr id="24" name="TextBox 23"/>
          <p:cNvSpPr txBox="1"/>
          <p:nvPr/>
        </p:nvSpPr>
        <p:spPr>
          <a:xfrm>
            <a:off x="25401" y="4267202"/>
            <a:ext cx="2309989" cy="1200296"/>
          </a:xfrm>
          <a:prstGeom prst="rect">
            <a:avLst/>
          </a:prstGeom>
          <a:noFill/>
        </p:spPr>
        <p:txBody>
          <a:bodyPr wrap="none" lIns="91407" tIns="45704" rIns="91407" bIns="45704" rtlCol="0">
            <a:spAutoFit/>
          </a:bodyPr>
          <a:lstStyle/>
          <a:p>
            <a:r>
              <a:rPr lang="en-US" sz="2400" b="1" dirty="0">
                <a:latin typeface="Arial Narrow"/>
                <a:cs typeface="Arial Narrow"/>
              </a:rPr>
              <a:t>Library migration </a:t>
            </a:r>
          </a:p>
          <a:p>
            <a:r>
              <a:rPr lang="en-US" sz="2400" b="1" dirty="0">
                <a:latin typeface="Arial Narrow"/>
                <a:cs typeface="Arial Narrow"/>
              </a:rPr>
              <a:t>- </a:t>
            </a:r>
            <a:r>
              <a:rPr lang="en-US" sz="2400" b="1" dirty="0">
                <a:solidFill>
                  <a:srgbClr val="C0504D"/>
                </a:solidFill>
              </a:rPr>
              <a:t>upgrade APIs</a:t>
            </a:r>
            <a:endParaRPr lang="en-US" sz="2400" b="1" dirty="0">
              <a:latin typeface="Arial Narrow"/>
              <a:cs typeface="Arial Narrow"/>
            </a:endParaRPr>
          </a:p>
          <a:p>
            <a:r>
              <a:rPr lang="en-US" sz="2400" b="1" dirty="0">
                <a:latin typeface="Arial Narrow"/>
                <a:cs typeface="Arial Narrow"/>
              </a:rPr>
              <a:t>programs</a:t>
            </a:r>
          </a:p>
        </p:txBody>
      </p:sp>
      <p:sp>
        <p:nvSpPr>
          <p:cNvPr id="41" name="Title 4"/>
          <p:cNvSpPr>
            <a:spLocks noGrp="1"/>
          </p:cNvSpPr>
          <p:nvPr>
            <p:ph type="title"/>
          </p:nvPr>
        </p:nvSpPr>
        <p:spPr>
          <a:xfrm>
            <a:off x="-152400" y="41801"/>
            <a:ext cx="8839200" cy="1143000"/>
          </a:xfrm>
        </p:spPr>
        <p:txBody>
          <a:bodyPr>
            <a:normAutofit/>
          </a:bodyPr>
          <a:lstStyle/>
          <a:p>
            <a:r>
              <a:rPr lang="en-US" b="1" dirty="0">
                <a:solidFill>
                  <a:srgbClr val="1F4C7F"/>
                </a:solidFill>
              </a:rPr>
              <a:t>L1: Work in Your Strength Zone, </a:t>
            </a:r>
            <a:br>
              <a:rPr lang="is-IS" b="1" dirty="0">
                <a:solidFill>
                  <a:srgbClr val="1F4C7F"/>
                </a:solidFill>
              </a:rPr>
            </a:br>
            <a:r>
              <a:rPr lang="en-US" b="1" dirty="0">
                <a:solidFill>
                  <a:srgbClr val="1F4C7F"/>
                </a:solidFill>
              </a:rPr>
              <a:t>but Reinvent Yourself</a:t>
            </a:r>
          </a:p>
        </p:txBody>
      </p:sp>
      <p:sp>
        <p:nvSpPr>
          <p:cNvPr id="4" name="Slide Number Placeholder 3"/>
          <p:cNvSpPr>
            <a:spLocks noGrp="1"/>
          </p:cNvSpPr>
          <p:nvPr>
            <p:ph type="sldNum" sz="quarter" idx="10"/>
          </p:nvPr>
        </p:nvSpPr>
        <p:spPr/>
        <p:txBody>
          <a:bodyPr/>
          <a:lstStyle/>
          <a:p>
            <a:fld id="{9E09538B-8050-9642-BAB9-14094EB459F8}" type="slidenum">
              <a:rPr lang="en-US" smtClean="0"/>
              <a:t>35</a:t>
            </a:fld>
            <a:endParaRPr lang="en-US"/>
          </a:p>
        </p:txBody>
      </p:sp>
      <p:sp>
        <p:nvSpPr>
          <p:cNvPr id="49" name="TextBox 48"/>
          <p:cNvSpPr txBox="1"/>
          <p:nvPr/>
        </p:nvSpPr>
        <p:spPr>
          <a:xfrm>
            <a:off x="5718643" y="1821391"/>
            <a:ext cx="3044357" cy="1107963"/>
          </a:xfrm>
          <a:prstGeom prst="rect">
            <a:avLst/>
          </a:prstGeom>
          <a:noFill/>
        </p:spPr>
        <p:txBody>
          <a:bodyPr wrap="none" lIns="91407" tIns="45704" rIns="91407" bIns="45704" rtlCol="0">
            <a:spAutoFit/>
          </a:bodyPr>
          <a:lstStyle/>
          <a:p>
            <a:r>
              <a:rPr lang="en-US" b="1" dirty="0">
                <a:solidFill>
                  <a:srgbClr val="C0504D"/>
                </a:solidFill>
              </a:rPr>
              <a:t>- make thread-safe</a:t>
            </a:r>
          </a:p>
          <a:p>
            <a:r>
              <a:rPr lang="en-US" b="1" dirty="0">
                <a:solidFill>
                  <a:srgbClr val="C0504D"/>
                </a:solidFill>
              </a:rPr>
              <a:t>- improve throughput</a:t>
            </a:r>
          </a:p>
          <a:p>
            <a:r>
              <a:rPr lang="en-US" b="1" dirty="0">
                <a:solidFill>
                  <a:srgbClr val="C0504D"/>
                </a:solidFill>
              </a:rPr>
              <a:t>- improve scalability</a:t>
            </a:r>
          </a:p>
        </p:txBody>
      </p:sp>
      <p:sp>
        <p:nvSpPr>
          <p:cNvPr id="53" name="TextBox 52"/>
          <p:cNvSpPr txBox="1"/>
          <p:nvPr/>
        </p:nvSpPr>
        <p:spPr>
          <a:xfrm>
            <a:off x="0" y="5029200"/>
            <a:ext cx="3187700" cy="430855"/>
          </a:xfrm>
          <a:prstGeom prst="rect">
            <a:avLst/>
          </a:prstGeom>
          <a:solidFill>
            <a:schemeClr val="bg1"/>
          </a:solidFill>
        </p:spPr>
        <p:txBody>
          <a:bodyPr wrap="square" lIns="91407" tIns="45704" rIns="91407" bIns="45704" rtlCol="0">
            <a:spAutoFit/>
          </a:bodyPr>
          <a:lstStyle/>
          <a:p>
            <a:endParaRPr lang="en-US" b="1" dirty="0">
              <a:solidFill>
                <a:srgbClr val="C0504D"/>
              </a:solidFill>
            </a:endParaRPr>
          </a:p>
        </p:txBody>
      </p:sp>
      <p:sp>
        <p:nvSpPr>
          <p:cNvPr id="2" name="TextBox 1"/>
          <p:cNvSpPr txBox="1"/>
          <p:nvPr/>
        </p:nvSpPr>
        <p:spPr>
          <a:xfrm>
            <a:off x="-76200" y="5897534"/>
            <a:ext cx="9677400" cy="461665"/>
          </a:xfrm>
          <a:prstGeom prst="rect">
            <a:avLst/>
          </a:prstGeom>
          <a:noFill/>
        </p:spPr>
        <p:txBody>
          <a:bodyPr wrap="square" rtlCol="0">
            <a:spAutoFit/>
          </a:bodyPr>
          <a:lstStyle/>
          <a:p>
            <a:r>
              <a:rPr lang="en-US" sz="2400" b="1" dirty="0">
                <a:solidFill>
                  <a:srgbClr val="7030A0"/>
                </a:solidFill>
              </a:rPr>
              <a:t>Principles for changing between different programming models</a:t>
            </a:r>
          </a:p>
        </p:txBody>
      </p:sp>
    </p:spTree>
    <p:custDataLst>
      <p:tags r:id="rId1"/>
    </p:custDataLst>
    <p:extLst>
      <p:ext uri="{BB962C8B-B14F-4D97-AF65-F5344CB8AC3E}">
        <p14:creationId xmlns:p14="http://schemas.microsoft.com/office/powerpoint/2010/main" val="1666260263"/>
      </p:ext>
    </p:extLst>
  </p:cSld>
  <p:clrMapOvr>
    <a:masterClrMapping/>
  </p:clrMapOvr>
  <mc:AlternateContent xmlns:mc="http://schemas.openxmlformats.org/markup-compatibility/2006" xmlns:p14="http://schemas.microsoft.com/office/powerpoint/2010/main">
    <mc:Choice Requires="p14">
      <p:transition spd="slow" p14:dur="2000" advTm="298938"/>
    </mc:Choice>
    <mc:Fallback xmlns="">
      <p:transition spd="slow" advTm="2989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0" grpId="0"/>
      <p:bldP spid="24" grpId="0"/>
      <p:bldP spid="49"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1340703" y="4272496"/>
            <a:ext cx="825500" cy="825500"/>
          </a:xfrm>
          <a:prstGeom prst="rect">
            <a:avLst/>
          </a:prstGeom>
        </p:spPr>
      </p:pic>
      <p:pic>
        <p:nvPicPr>
          <p:cNvPr id="45" name="Picture 44"/>
          <p:cNvPicPr>
            <a:picLocks noChangeAspect="1"/>
          </p:cNvPicPr>
          <p:nvPr/>
        </p:nvPicPr>
        <p:blipFill>
          <a:blip r:embed="rId5"/>
          <a:stretch>
            <a:fillRect/>
          </a:stretch>
        </p:blipFill>
        <p:spPr>
          <a:xfrm>
            <a:off x="6781800" y="1642540"/>
            <a:ext cx="990600" cy="472440"/>
          </a:xfrm>
          <a:prstGeom prst="rect">
            <a:avLst/>
          </a:prstGeom>
        </p:spPr>
      </p:pic>
      <p:pic>
        <p:nvPicPr>
          <p:cNvPr id="4" name="Picture 3"/>
          <p:cNvPicPr>
            <a:picLocks noChangeAspect="1"/>
          </p:cNvPicPr>
          <p:nvPr/>
        </p:nvPicPr>
        <p:blipFill>
          <a:blip r:embed="rId6"/>
          <a:stretch>
            <a:fillRect/>
          </a:stretch>
        </p:blipFill>
        <p:spPr>
          <a:xfrm>
            <a:off x="7772400" y="1066800"/>
            <a:ext cx="1371600" cy="912737"/>
          </a:xfrm>
          <a:prstGeom prst="rect">
            <a:avLst/>
          </a:prstGeom>
        </p:spPr>
      </p:pic>
      <p:pic>
        <p:nvPicPr>
          <p:cNvPr id="32" name="Picture 31"/>
          <p:cNvPicPr>
            <a:picLocks noChangeAspect="1"/>
          </p:cNvPicPr>
          <p:nvPr/>
        </p:nvPicPr>
        <p:blipFill>
          <a:blip r:embed="rId7"/>
          <a:stretch>
            <a:fillRect/>
          </a:stretch>
        </p:blipFill>
        <p:spPr>
          <a:xfrm>
            <a:off x="0" y="1752600"/>
            <a:ext cx="1955800" cy="774700"/>
          </a:xfrm>
          <a:prstGeom prst="rect">
            <a:avLst/>
          </a:prstGeom>
        </p:spPr>
      </p:pic>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000" dirty="0">
                <a:latin typeface="Arial Black" charset="0"/>
                <a:ea typeface="Arial Black" charset="0"/>
                <a:cs typeface="Arial Black" charset="0"/>
              </a:rPr>
              <a:t>Refactoring</a:t>
            </a:r>
          </a:p>
        </p:txBody>
      </p:sp>
      <p:cxnSp>
        <p:nvCxnSpPr>
          <p:cNvPr id="31" name="Straight Connector 26"/>
          <p:cNvCxnSpPr>
            <a:cxnSpLocks noChangeShapeType="1"/>
          </p:cNvCxnSpPr>
          <p:nvPr/>
        </p:nvCxnSpPr>
        <p:spPr bwMode="auto">
          <a:xfrm flipV="1">
            <a:off x="5266268" y="1532465"/>
            <a:ext cx="756484" cy="681368"/>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9" name="Straight Connector 8"/>
          <p:cNvCxnSpPr/>
          <p:nvPr/>
        </p:nvCxnSpPr>
        <p:spPr bwMode="auto">
          <a:xfrm>
            <a:off x="2462851" y="1747304"/>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2615251"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2758126"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486959"/>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3043876"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3186751"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a:off x="3361376" y="177270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0" name="TextBox 9"/>
          <p:cNvSpPr txBox="1"/>
          <p:nvPr/>
        </p:nvSpPr>
        <p:spPr>
          <a:xfrm>
            <a:off x="6019800" y="4267200"/>
            <a:ext cx="1965352" cy="461665"/>
          </a:xfrm>
          <a:prstGeom prst="rect">
            <a:avLst/>
          </a:prstGeom>
          <a:noFill/>
        </p:spPr>
        <p:txBody>
          <a:bodyPr wrap="none" lIns="91407" tIns="45704" rIns="91407" bIns="45704" rtlCol="0">
            <a:spAutoFit/>
          </a:bodyPr>
          <a:lstStyle/>
          <a:p>
            <a:r>
              <a:rPr lang="en-US" sz="2400" b="1" dirty="0">
                <a:latin typeface="Arial Narrow"/>
                <a:cs typeface="Arial Narrow"/>
              </a:rPr>
              <a:t>Understanding</a:t>
            </a:r>
          </a:p>
        </p:txBody>
      </p:sp>
      <p:sp>
        <p:nvSpPr>
          <p:cNvPr id="12" name="TextBox 11"/>
          <p:cNvSpPr txBox="1"/>
          <p:nvPr/>
        </p:nvSpPr>
        <p:spPr>
          <a:xfrm>
            <a:off x="5410200" y="1066800"/>
            <a:ext cx="1208167" cy="461633"/>
          </a:xfrm>
          <a:prstGeom prst="rect">
            <a:avLst/>
          </a:prstGeom>
          <a:noFill/>
        </p:spPr>
        <p:txBody>
          <a:bodyPr wrap="none" lIns="91407" tIns="45704" rIns="91407" bIns="45704" rtlCol="0">
            <a:spAutoFit/>
          </a:bodyPr>
          <a:lstStyle/>
          <a:p>
            <a:r>
              <a:rPr lang="en-US" sz="2400" b="1" dirty="0">
                <a:latin typeface="Arial Narrow"/>
                <a:cs typeface="Arial Narrow"/>
              </a:rPr>
              <a:t>Inferring</a:t>
            </a:r>
          </a:p>
        </p:txBody>
      </p:sp>
      <p:cxnSp>
        <p:nvCxnSpPr>
          <p:cNvPr id="39" name="Straight Connector 26"/>
          <p:cNvCxnSpPr>
            <a:cxnSpLocks noChangeShapeType="1"/>
            <a:stCxn id="19" idx="1"/>
            <a:endCxn id="40" idx="2"/>
          </p:cNvCxnSpPr>
          <p:nvPr/>
        </p:nvCxnSpPr>
        <p:spPr bwMode="auto">
          <a:xfrm flipH="1" flipV="1">
            <a:off x="1875367" y="1494606"/>
            <a:ext cx="1119082" cy="755771"/>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sp>
        <p:nvSpPr>
          <p:cNvPr id="40" name="TextBox 39"/>
          <p:cNvSpPr txBox="1"/>
          <p:nvPr/>
        </p:nvSpPr>
        <p:spPr>
          <a:xfrm>
            <a:off x="8467" y="1032941"/>
            <a:ext cx="3733800" cy="461665"/>
          </a:xfrm>
          <a:prstGeom prst="rect">
            <a:avLst/>
          </a:prstGeom>
          <a:noFill/>
        </p:spPr>
        <p:txBody>
          <a:bodyPr wrap="square" lIns="91407" tIns="45704" rIns="91407" bIns="45704" rtlCol="0">
            <a:spAutoFit/>
          </a:bodyPr>
          <a:lstStyle/>
          <a:p>
            <a:r>
              <a:rPr lang="en-US" sz="2400" b="1" dirty="0">
                <a:latin typeface="Arial Narrow"/>
                <a:cs typeface="Arial Narrow"/>
              </a:rPr>
              <a:t>Automating</a:t>
            </a:r>
          </a:p>
        </p:txBody>
      </p:sp>
      <p:cxnSp>
        <p:nvCxnSpPr>
          <p:cNvPr id="43" name="Straight Connector 26"/>
          <p:cNvCxnSpPr>
            <a:cxnSpLocks noChangeShapeType="1"/>
          </p:cNvCxnSpPr>
          <p:nvPr/>
        </p:nvCxnSpPr>
        <p:spPr bwMode="auto">
          <a:xfrm flipH="1" flipV="1">
            <a:off x="5334000" y="4343401"/>
            <a:ext cx="609600" cy="76199"/>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sp>
        <p:nvSpPr>
          <p:cNvPr id="41" name="Title 4"/>
          <p:cNvSpPr>
            <a:spLocks noGrp="1"/>
          </p:cNvSpPr>
          <p:nvPr>
            <p:ph type="title"/>
          </p:nvPr>
        </p:nvSpPr>
        <p:spPr>
          <a:xfrm>
            <a:off x="-152400" y="41801"/>
            <a:ext cx="8839200" cy="1143000"/>
          </a:xfrm>
        </p:spPr>
        <p:txBody>
          <a:bodyPr>
            <a:normAutofit/>
          </a:bodyPr>
          <a:lstStyle/>
          <a:p>
            <a:r>
              <a:rPr lang="en-US" b="1" dirty="0">
                <a:solidFill>
                  <a:srgbClr val="1F4C7F"/>
                </a:solidFill>
              </a:rPr>
              <a:t>L2: Find Your Dream and then Live It</a:t>
            </a:r>
          </a:p>
        </p:txBody>
      </p:sp>
      <p:sp>
        <p:nvSpPr>
          <p:cNvPr id="44" name="TextBox 43"/>
          <p:cNvSpPr txBox="1"/>
          <p:nvPr/>
        </p:nvSpPr>
        <p:spPr>
          <a:xfrm>
            <a:off x="3657607" y="5334000"/>
            <a:ext cx="1063663" cy="461665"/>
          </a:xfrm>
          <a:prstGeom prst="rect">
            <a:avLst/>
          </a:prstGeom>
          <a:noFill/>
        </p:spPr>
        <p:txBody>
          <a:bodyPr wrap="none" lIns="91407" tIns="45704" rIns="91407" bIns="45704" rtlCol="0">
            <a:spAutoFit/>
          </a:bodyPr>
          <a:lstStyle/>
          <a:p>
            <a:r>
              <a:rPr lang="en-US" sz="2400" b="1" dirty="0">
                <a:latin typeface="Arial Narrow"/>
                <a:cs typeface="Arial Narrow"/>
              </a:rPr>
              <a:t>Testing</a:t>
            </a:r>
          </a:p>
        </p:txBody>
      </p:sp>
      <p:cxnSp>
        <p:nvCxnSpPr>
          <p:cNvPr id="47" name="Straight Connector 26"/>
          <p:cNvCxnSpPr>
            <a:cxnSpLocks noChangeShapeType="1"/>
            <a:stCxn id="44" idx="0"/>
          </p:cNvCxnSpPr>
          <p:nvPr/>
        </p:nvCxnSpPr>
        <p:spPr bwMode="auto">
          <a:xfrm flipV="1">
            <a:off x="4189432" y="4665138"/>
            <a:ext cx="450288" cy="668862"/>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sp>
        <p:nvSpPr>
          <p:cNvPr id="49" name="TextBox 48"/>
          <p:cNvSpPr txBox="1"/>
          <p:nvPr/>
        </p:nvSpPr>
        <p:spPr>
          <a:xfrm>
            <a:off x="-135458" y="1498608"/>
            <a:ext cx="2574677" cy="430855"/>
          </a:xfrm>
          <a:prstGeom prst="rect">
            <a:avLst/>
          </a:prstGeom>
          <a:noFill/>
        </p:spPr>
        <p:txBody>
          <a:bodyPr wrap="none" lIns="91407" tIns="45704" rIns="91407" bIns="45704" rtlCol="0">
            <a:spAutoFit/>
          </a:bodyPr>
          <a:lstStyle/>
          <a:p>
            <a:r>
              <a:rPr lang="en-US" b="1" dirty="0">
                <a:solidFill>
                  <a:schemeClr val="accent2"/>
                </a:solidFill>
              </a:rPr>
              <a:t> -ship with official</a:t>
            </a:r>
          </a:p>
        </p:txBody>
      </p:sp>
      <p:sp>
        <p:nvSpPr>
          <p:cNvPr id="50" name="TextBox 49"/>
          <p:cNvSpPr txBox="1"/>
          <p:nvPr/>
        </p:nvSpPr>
        <p:spPr>
          <a:xfrm>
            <a:off x="6019801" y="4639735"/>
            <a:ext cx="3276600" cy="1938960"/>
          </a:xfrm>
          <a:prstGeom prst="rect">
            <a:avLst/>
          </a:prstGeom>
          <a:noFill/>
        </p:spPr>
        <p:txBody>
          <a:bodyPr wrap="square" lIns="91407" tIns="45704" rIns="91407" bIns="45704" rtlCol="0">
            <a:spAutoFit/>
          </a:bodyPr>
          <a:lstStyle/>
          <a:p>
            <a:r>
              <a:rPr lang="en-US" sz="2000" b="1" dirty="0">
                <a:solidFill>
                  <a:schemeClr val="accent2"/>
                </a:solidFill>
              </a:rPr>
              <a:t>- shaped APIs in Java and .NET official </a:t>
            </a:r>
            <a:r>
              <a:rPr lang="en-US" sz="2000" b="1" dirty="0" err="1">
                <a:solidFill>
                  <a:schemeClr val="accent2"/>
                </a:solidFill>
              </a:rPr>
              <a:t>concurency</a:t>
            </a:r>
            <a:r>
              <a:rPr lang="en-US" sz="2000" b="1" dirty="0">
                <a:solidFill>
                  <a:schemeClr val="accent2"/>
                </a:solidFill>
              </a:rPr>
              <a:t> libraries</a:t>
            </a:r>
          </a:p>
          <a:p>
            <a:endParaRPr lang="en-US" sz="2000" b="1" dirty="0">
              <a:solidFill>
                <a:schemeClr val="accent2"/>
              </a:solidFill>
            </a:endParaRPr>
          </a:p>
          <a:p>
            <a:r>
              <a:rPr lang="en-US" sz="2000" b="1" dirty="0">
                <a:solidFill>
                  <a:schemeClr val="accent2"/>
                </a:solidFill>
              </a:rPr>
              <a:t>-</a:t>
            </a:r>
            <a:r>
              <a:rPr lang="en-US" sz="2000" b="1" dirty="0" err="1">
                <a:solidFill>
                  <a:schemeClr val="accent2"/>
                </a:solidFill>
              </a:rPr>
              <a:t>learnparallelism.net</a:t>
            </a:r>
            <a:r>
              <a:rPr lang="en-US" sz="2000" b="1" dirty="0">
                <a:solidFill>
                  <a:schemeClr val="accent2"/>
                </a:solidFill>
              </a:rPr>
              <a:t> 150,000+ visitors </a:t>
            </a:r>
          </a:p>
        </p:txBody>
      </p:sp>
      <p:sp>
        <p:nvSpPr>
          <p:cNvPr id="54" name="TextBox 53"/>
          <p:cNvSpPr txBox="1"/>
          <p:nvPr/>
        </p:nvSpPr>
        <p:spPr>
          <a:xfrm>
            <a:off x="6477000" y="1278473"/>
            <a:ext cx="1814895" cy="1446550"/>
          </a:xfrm>
          <a:prstGeom prst="rect">
            <a:avLst/>
          </a:prstGeom>
          <a:noFill/>
        </p:spPr>
        <p:txBody>
          <a:bodyPr wrap="none" lIns="91407" tIns="45704" rIns="91407" bIns="45704" rtlCol="0">
            <a:spAutoFit/>
          </a:bodyPr>
          <a:lstStyle/>
          <a:p>
            <a:r>
              <a:rPr lang="en-US" b="1" dirty="0">
                <a:solidFill>
                  <a:schemeClr val="accent2"/>
                </a:solidFill>
              </a:rPr>
              <a:t>- used at </a:t>
            </a:r>
          </a:p>
          <a:p>
            <a:r>
              <a:rPr lang="en-US" b="1" dirty="0">
                <a:solidFill>
                  <a:schemeClr val="accent2"/>
                </a:solidFill>
              </a:rPr>
              <a:t> </a:t>
            </a:r>
          </a:p>
          <a:p>
            <a:r>
              <a:rPr lang="en-US" b="1" dirty="0">
                <a:solidFill>
                  <a:schemeClr val="accent2"/>
                </a:solidFill>
              </a:rPr>
              <a:t>- dozen labs</a:t>
            </a:r>
          </a:p>
          <a:p>
            <a:endParaRPr lang="en-US" b="1" dirty="0">
              <a:solidFill>
                <a:schemeClr val="accent2"/>
              </a:solidFill>
            </a:endParaRPr>
          </a:p>
        </p:txBody>
      </p:sp>
      <p:sp>
        <p:nvSpPr>
          <p:cNvPr id="56" name="TextBox 55"/>
          <p:cNvSpPr txBox="1"/>
          <p:nvPr/>
        </p:nvSpPr>
        <p:spPr>
          <a:xfrm>
            <a:off x="-55964" y="3950834"/>
            <a:ext cx="2746198" cy="769409"/>
          </a:xfrm>
          <a:prstGeom prst="rect">
            <a:avLst/>
          </a:prstGeom>
          <a:noFill/>
        </p:spPr>
        <p:txBody>
          <a:bodyPr wrap="none" lIns="91407" tIns="45704" rIns="91407" bIns="45704" rtlCol="0">
            <a:spAutoFit/>
          </a:bodyPr>
          <a:lstStyle/>
          <a:p>
            <a:r>
              <a:rPr lang="en-US" b="1" dirty="0">
                <a:solidFill>
                  <a:srgbClr val="333399"/>
                </a:solidFill>
              </a:rPr>
              <a:t>- first open-source </a:t>
            </a:r>
          </a:p>
          <a:p>
            <a:r>
              <a:rPr lang="en-US" b="1" dirty="0">
                <a:solidFill>
                  <a:srgbClr val="333399"/>
                </a:solidFill>
              </a:rPr>
              <a:t>refactoring</a:t>
            </a:r>
          </a:p>
        </p:txBody>
      </p:sp>
      <p:sp>
        <p:nvSpPr>
          <p:cNvPr id="57" name="TextBox 56"/>
          <p:cNvSpPr txBox="1"/>
          <p:nvPr/>
        </p:nvSpPr>
        <p:spPr>
          <a:xfrm>
            <a:off x="6061105" y="2895600"/>
            <a:ext cx="3230305" cy="1107963"/>
          </a:xfrm>
          <a:prstGeom prst="rect">
            <a:avLst/>
          </a:prstGeom>
          <a:noFill/>
        </p:spPr>
        <p:txBody>
          <a:bodyPr wrap="none" lIns="91407" tIns="45704" rIns="91407" bIns="45704" rtlCol="0">
            <a:spAutoFit/>
          </a:bodyPr>
          <a:lstStyle/>
          <a:p>
            <a:r>
              <a:rPr lang="en-US" b="1" dirty="0">
                <a:solidFill>
                  <a:srgbClr val="C0504D"/>
                </a:solidFill>
              </a:rPr>
              <a:t>founded Workshop </a:t>
            </a:r>
          </a:p>
          <a:p>
            <a:r>
              <a:rPr lang="en-US" b="1" dirty="0">
                <a:solidFill>
                  <a:srgbClr val="C0504D"/>
                </a:solidFill>
              </a:rPr>
              <a:t>on Refactoring Tools, </a:t>
            </a:r>
          </a:p>
          <a:p>
            <a:r>
              <a:rPr lang="en-US" b="1" dirty="0" err="1">
                <a:solidFill>
                  <a:srgbClr val="C0504D"/>
                </a:solidFill>
              </a:rPr>
              <a:t>HotSwUp</a:t>
            </a:r>
            <a:r>
              <a:rPr lang="en-US" b="1" dirty="0">
                <a:solidFill>
                  <a:srgbClr val="C0504D"/>
                </a:solidFill>
              </a:rPr>
              <a:t>, </a:t>
            </a:r>
            <a:r>
              <a:rPr lang="en-US" b="1" dirty="0" err="1">
                <a:solidFill>
                  <a:srgbClr val="C0504D"/>
                </a:solidFill>
              </a:rPr>
              <a:t>Dagstuhl</a:t>
            </a:r>
            <a:r>
              <a:rPr lang="en-US" b="1" dirty="0">
                <a:solidFill>
                  <a:srgbClr val="C0504D"/>
                </a:solidFill>
              </a:rPr>
              <a:t> S.</a:t>
            </a:r>
          </a:p>
        </p:txBody>
      </p:sp>
      <p:pic>
        <p:nvPicPr>
          <p:cNvPr id="5" name="Picture 4"/>
          <p:cNvPicPr>
            <a:picLocks noChangeAspect="1"/>
          </p:cNvPicPr>
          <p:nvPr/>
        </p:nvPicPr>
        <p:blipFill>
          <a:blip r:embed="rId8"/>
          <a:stretch>
            <a:fillRect/>
          </a:stretch>
        </p:blipFill>
        <p:spPr>
          <a:xfrm>
            <a:off x="3352801" y="5731942"/>
            <a:ext cx="1778000" cy="366376"/>
          </a:xfrm>
          <a:prstGeom prst="rect">
            <a:avLst/>
          </a:prstGeom>
        </p:spPr>
      </p:pic>
      <p:sp>
        <p:nvSpPr>
          <p:cNvPr id="2" name="Slide Number Placeholder 1"/>
          <p:cNvSpPr>
            <a:spLocks noGrp="1"/>
          </p:cNvSpPr>
          <p:nvPr>
            <p:ph type="sldNum" sz="quarter" idx="10"/>
          </p:nvPr>
        </p:nvSpPr>
        <p:spPr/>
        <p:txBody>
          <a:bodyPr/>
          <a:lstStyle/>
          <a:p>
            <a:fld id="{9E09538B-8050-9642-BAB9-14094EB459F8}" type="slidenum">
              <a:rPr lang="en-US" smtClean="0"/>
              <a:t>36</a:t>
            </a:fld>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2286000"/>
            <a:ext cx="2264834" cy="381000"/>
          </a:xfrm>
          <a:prstGeom prst="rect">
            <a:avLst/>
          </a:prstGeom>
        </p:spPr>
      </p:pic>
      <p:pic>
        <p:nvPicPr>
          <p:cNvPr id="46" name="Picture 45"/>
          <p:cNvPicPr>
            <a:picLocks noChangeAspect="1"/>
          </p:cNvPicPr>
          <p:nvPr/>
        </p:nvPicPr>
        <p:blipFill>
          <a:blip r:embed="rId10"/>
          <a:stretch>
            <a:fillRect/>
          </a:stretch>
        </p:blipFill>
        <p:spPr>
          <a:xfrm>
            <a:off x="2438400" y="1143000"/>
            <a:ext cx="1409700" cy="722923"/>
          </a:xfrm>
          <a:prstGeom prst="rect">
            <a:avLst/>
          </a:prstGeom>
        </p:spPr>
      </p:pic>
      <p:sp>
        <p:nvSpPr>
          <p:cNvPr id="48" name="TextBox 47"/>
          <p:cNvSpPr txBox="1"/>
          <p:nvPr/>
        </p:nvSpPr>
        <p:spPr>
          <a:xfrm>
            <a:off x="0" y="2730500"/>
            <a:ext cx="2743200" cy="769409"/>
          </a:xfrm>
          <a:prstGeom prst="rect">
            <a:avLst/>
          </a:prstGeom>
          <a:noFill/>
        </p:spPr>
        <p:txBody>
          <a:bodyPr wrap="square" lIns="91407" tIns="45704" rIns="91407" bIns="45704" rtlCol="0">
            <a:spAutoFit/>
          </a:bodyPr>
          <a:lstStyle/>
          <a:p>
            <a:r>
              <a:rPr lang="en-US" b="1" dirty="0">
                <a:solidFill>
                  <a:schemeClr val="accent2"/>
                </a:solidFill>
              </a:rPr>
              <a:t>- hundreds of </a:t>
            </a:r>
          </a:p>
          <a:p>
            <a:r>
              <a:rPr lang="en-US" b="1" dirty="0">
                <a:solidFill>
                  <a:schemeClr val="accent2"/>
                </a:solidFill>
              </a:rPr>
              <a:t>accepted patches</a:t>
            </a:r>
          </a:p>
        </p:txBody>
      </p:sp>
      <p:pic>
        <p:nvPicPr>
          <p:cNvPr id="53" name="Picture 52"/>
          <p:cNvPicPr>
            <a:picLocks noChangeAspect="1"/>
          </p:cNvPicPr>
          <p:nvPr/>
        </p:nvPicPr>
        <p:blipFill>
          <a:blip r:embed="rId11"/>
          <a:stretch>
            <a:fillRect/>
          </a:stretch>
        </p:blipFill>
        <p:spPr>
          <a:xfrm>
            <a:off x="533400" y="3492500"/>
            <a:ext cx="1563766" cy="469900"/>
          </a:xfrm>
          <a:prstGeom prst="rect">
            <a:avLst/>
          </a:prstGeom>
        </p:spPr>
      </p:pic>
    </p:spTree>
    <p:custDataLst>
      <p:tags r:id="rId1"/>
    </p:custDataLst>
    <p:extLst>
      <p:ext uri="{BB962C8B-B14F-4D97-AF65-F5344CB8AC3E}">
        <p14:creationId xmlns:p14="http://schemas.microsoft.com/office/powerpoint/2010/main" val="1000449204"/>
      </p:ext>
    </p:extLst>
  </p:cSld>
  <p:clrMapOvr>
    <a:masterClrMapping/>
  </p:clrMapOvr>
  <mc:AlternateContent xmlns:mc="http://schemas.openxmlformats.org/markup-compatibility/2006" xmlns:p14="http://schemas.microsoft.com/office/powerpoint/2010/main">
    <mc:Choice Requires="p14">
      <p:transition spd="slow" p14:dur="2000" advTm="208521"/>
    </mc:Choice>
    <mc:Fallback xmlns="">
      <p:transition spd="slow" advTm="2085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4" grpId="0"/>
      <p:bldP spid="56" grpId="0"/>
      <p:bldP spid="57" grpId="0"/>
      <p:bldP spid="4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L3: Be Proactive, </a:t>
            </a:r>
            <a:br>
              <a:rPr lang="en-US" b="1" dirty="0">
                <a:solidFill>
                  <a:srgbClr val="1F4C7F"/>
                </a:solidFill>
              </a:rPr>
            </a:br>
            <a:r>
              <a:rPr lang="en-US" b="1" dirty="0">
                <a:solidFill>
                  <a:srgbClr val="1F4C7F"/>
                </a:solidFill>
              </a:rPr>
              <a:t>but Be Flexible</a:t>
            </a:r>
          </a:p>
        </p:txBody>
      </p:sp>
      <p:sp>
        <p:nvSpPr>
          <p:cNvPr id="2" name="Slide Number Placeholder 1"/>
          <p:cNvSpPr>
            <a:spLocks noGrp="1"/>
          </p:cNvSpPr>
          <p:nvPr>
            <p:ph type="sldNum" sz="quarter" idx="10"/>
          </p:nvPr>
        </p:nvSpPr>
        <p:spPr/>
        <p:txBody>
          <a:bodyPr/>
          <a:lstStyle/>
          <a:p>
            <a:fld id="{9E09538B-8050-9642-BAB9-14094EB459F8}" type="slidenum">
              <a:rPr lang="en-US" smtClean="0"/>
              <a:t>37</a:t>
            </a:fld>
            <a:endParaRPr lang="en-US"/>
          </a:p>
        </p:txBody>
      </p:sp>
      <p:graphicFrame>
        <p:nvGraphicFramePr>
          <p:cNvPr id="3" name="Table 2"/>
          <p:cNvGraphicFramePr>
            <a:graphicFrameLocks noGrp="1"/>
          </p:cNvGraphicFramePr>
          <p:nvPr/>
        </p:nvGraphicFramePr>
        <p:xfrm>
          <a:off x="304800" y="2084446"/>
          <a:ext cx="8534404" cy="2547558"/>
        </p:xfrm>
        <a:graphic>
          <a:graphicData uri="http://schemas.openxmlformats.org/drawingml/2006/table">
            <a:tbl>
              <a:tblPr firstRow="1" bandRow="1">
                <a:tableStyleId>{073A0DAA-6AF3-43AB-8588-CEC1D06C72B9}</a:tableStyleId>
              </a:tblPr>
              <a:tblGrid>
                <a:gridCol w="2133601">
                  <a:extLst>
                    <a:ext uri="{9D8B030D-6E8A-4147-A177-3AD203B41FA5}">
                      <a16:colId xmlns:a16="http://schemas.microsoft.com/office/drawing/2014/main" val="20000"/>
                    </a:ext>
                  </a:extLst>
                </a:gridCol>
                <a:gridCol w="2133601">
                  <a:extLst>
                    <a:ext uri="{9D8B030D-6E8A-4147-A177-3AD203B41FA5}">
                      <a16:colId xmlns:a16="http://schemas.microsoft.com/office/drawing/2014/main" val="20001"/>
                    </a:ext>
                  </a:extLst>
                </a:gridCol>
                <a:gridCol w="2133601">
                  <a:extLst>
                    <a:ext uri="{9D8B030D-6E8A-4147-A177-3AD203B41FA5}">
                      <a16:colId xmlns:a16="http://schemas.microsoft.com/office/drawing/2014/main" val="20002"/>
                    </a:ext>
                  </a:extLst>
                </a:gridCol>
                <a:gridCol w="2133601">
                  <a:extLst>
                    <a:ext uri="{9D8B030D-6E8A-4147-A177-3AD203B41FA5}">
                      <a16:colId xmlns:a16="http://schemas.microsoft.com/office/drawing/2014/main" val="20003"/>
                    </a:ext>
                  </a:extLst>
                </a:gridCol>
              </a:tblGrid>
              <a:tr h="887354">
                <a:tc>
                  <a:txBody>
                    <a:bodyPr/>
                    <a:lstStyle/>
                    <a:p>
                      <a:r>
                        <a:rPr lang="en-US" dirty="0"/>
                        <a:t>Expected Company</a:t>
                      </a:r>
                    </a:p>
                  </a:txBody>
                  <a:tcPr/>
                </a:tc>
                <a:tc>
                  <a:txBody>
                    <a:bodyPr/>
                    <a:lstStyle/>
                    <a:p>
                      <a:r>
                        <a:rPr lang="en-US" dirty="0"/>
                        <a:t>Actual</a:t>
                      </a:r>
                      <a:r>
                        <a:rPr lang="en-US" baseline="0" dirty="0"/>
                        <a:t> </a:t>
                      </a:r>
                    </a:p>
                    <a:p>
                      <a:r>
                        <a:rPr lang="en-US" baseline="0" dirty="0"/>
                        <a:t>Company</a:t>
                      </a:r>
                      <a:endParaRPr lang="en-US" dirty="0"/>
                    </a:p>
                  </a:txBody>
                  <a:tcPr/>
                </a:tc>
                <a:tc>
                  <a:txBody>
                    <a:bodyPr/>
                    <a:lstStyle/>
                    <a:p>
                      <a:r>
                        <a:rPr lang="en-US" dirty="0"/>
                        <a:t>Expected </a:t>
                      </a:r>
                    </a:p>
                    <a:p>
                      <a:r>
                        <a:rPr lang="en-US" dirty="0"/>
                        <a:t>Target</a:t>
                      </a:r>
                    </a:p>
                  </a:txBody>
                  <a:tcPr/>
                </a:tc>
                <a:tc>
                  <a:txBody>
                    <a:bodyPr/>
                    <a:lstStyle/>
                    <a:p>
                      <a:r>
                        <a:rPr lang="en-US" dirty="0"/>
                        <a:t>Actual </a:t>
                      </a:r>
                    </a:p>
                    <a:p>
                      <a:r>
                        <a:rPr lang="en-US" dirty="0"/>
                        <a:t>Target</a:t>
                      </a:r>
                    </a:p>
                  </a:txBody>
                  <a:tcPr/>
                </a:tc>
                <a:extLst>
                  <a:ext uri="{0D108BD9-81ED-4DB2-BD59-A6C34878D82A}">
                    <a16:rowId xmlns:a16="http://schemas.microsoft.com/office/drawing/2014/main" val="10000"/>
                  </a:ext>
                </a:extLst>
              </a:tr>
              <a:tr h="830102">
                <a:tc>
                  <a:txBody>
                    <a:bodyPr/>
                    <a:lstStyle/>
                    <a:p>
                      <a:endParaRPr lang="en-US" dirty="0"/>
                    </a:p>
                  </a:txBody>
                  <a:tcPr/>
                </a:tc>
                <a:tc>
                  <a:txBody>
                    <a:bodyPr/>
                    <a:lstStyle/>
                    <a:p>
                      <a:endParaRPr lang="en-US" dirty="0"/>
                    </a:p>
                  </a:txBody>
                  <a:tcPr/>
                </a:tc>
                <a:tc>
                  <a:txBody>
                    <a:bodyPr/>
                    <a:lstStyle/>
                    <a:p>
                      <a:endParaRPr lang="en-US" b="1" dirty="0"/>
                    </a:p>
                  </a:txBody>
                  <a:tcPr/>
                </a:tc>
                <a:tc>
                  <a:txBody>
                    <a:bodyPr/>
                    <a:lstStyle/>
                    <a:p>
                      <a:endParaRPr lang="en-US"/>
                    </a:p>
                  </a:txBody>
                  <a:tcPr/>
                </a:tc>
                <a:extLst>
                  <a:ext uri="{0D108BD9-81ED-4DB2-BD59-A6C34878D82A}">
                    <a16:rowId xmlns:a16="http://schemas.microsoft.com/office/drawing/2014/main" val="10001"/>
                  </a:ext>
                </a:extLst>
              </a:tr>
              <a:tr h="83010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
        <p:nvSpPr>
          <p:cNvPr id="14" name="TextBox 13"/>
          <p:cNvSpPr txBox="1"/>
          <p:nvPr/>
        </p:nvSpPr>
        <p:spPr>
          <a:xfrm>
            <a:off x="4714696" y="2979036"/>
            <a:ext cx="1828800" cy="830964"/>
          </a:xfrm>
          <a:prstGeom prst="rect">
            <a:avLst/>
          </a:prstGeom>
          <a:noFill/>
        </p:spPr>
        <p:txBody>
          <a:bodyPr wrap="square" lIns="91407" tIns="45704" rIns="91407" bIns="45704" rtlCol="0">
            <a:spAutoFit/>
          </a:bodyPr>
          <a:lstStyle/>
          <a:p>
            <a:r>
              <a:rPr lang="en-US" sz="2400" b="1">
                <a:latin typeface="Arial Narrow"/>
                <a:cs typeface="Arial Narrow"/>
              </a:rPr>
              <a:t>Lambda </a:t>
            </a:r>
          </a:p>
          <a:p>
            <a:r>
              <a:rPr lang="en-US" sz="2400" b="1" dirty="0">
                <a:latin typeface="Arial Narrow"/>
                <a:cs typeface="Arial Narrow"/>
              </a:rPr>
              <a:t>Expressions</a:t>
            </a:r>
          </a:p>
        </p:txBody>
      </p:sp>
      <p:sp>
        <p:nvSpPr>
          <p:cNvPr id="15" name="TextBox 14"/>
          <p:cNvSpPr txBox="1"/>
          <p:nvPr/>
        </p:nvSpPr>
        <p:spPr>
          <a:xfrm>
            <a:off x="6705600" y="3810000"/>
            <a:ext cx="1524000" cy="830964"/>
          </a:xfrm>
          <a:prstGeom prst="rect">
            <a:avLst/>
          </a:prstGeom>
          <a:noFill/>
        </p:spPr>
        <p:txBody>
          <a:bodyPr wrap="square" lIns="91407" tIns="45704" rIns="91407" bIns="45704" rtlCol="0">
            <a:spAutoFit/>
          </a:bodyPr>
          <a:lstStyle/>
          <a:p>
            <a:r>
              <a:rPr lang="en-US" sz="2400" b="1" dirty="0">
                <a:latin typeface="Arial Narrow"/>
                <a:cs typeface="Arial Narrow"/>
              </a:rPr>
              <a:t>Security &amp; </a:t>
            </a:r>
          </a:p>
          <a:p>
            <a:r>
              <a:rPr lang="en-US" sz="2400" b="1" dirty="0">
                <a:latin typeface="Arial Narrow"/>
                <a:cs typeface="Arial Narrow"/>
              </a:rPr>
              <a:t>Privacy</a:t>
            </a:r>
          </a:p>
        </p:txBody>
      </p:sp>
      <p:sp>
        <p:nvSpPr>
          <p:cNvPr id="17" name="TextBox 16"/>
          <p:cNvSpPr txBox="1"/>
          <p:nvPr/>
        </p:nvSpPr>
        <p:spPr>
          <a:xfrm>
            <a:off x="6705600" y="2979036"/>
            <a:ext cx="1828800" cy="830964"/>
          </a:xfrm>
          <a:prstGeom prst="rect">
            <a:avLst/>
          </a:prstGeom>
          <a:noFill/>
        </p:spPr>
        <p:txBody>
          <a:bodyPr wrap="square" lIns="91407" tIns="45704" rIns="91407" bIns="45704" rtlCol="0">
            <a:spAutoFit/>
          </a:bodyPr>
          <a:lstStyle/>
          <a:p>
            <a:r>
              <a:rPr lang="en-US" sz="2400" b="1">
                <a:latin typeface="Arial Narrow"/>
                <a:cs typeface="Arial Narrow"/>
              </a:rPr>
              <a:t>Lambda </a:t>
            </a:r>
          </a:p>
          <a:p>
            <a:r>
              <a:rPr lang="en-US" sz="2400" b="1" dirty="0">
                <a:latin typeface="Arial Narrow"/>
                <a:cs typeface="Arial Narrow"/>
              </a:rPr>
              <a:t>Expressions</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00" y="3200400"/>
            <a:ext cx="886500" cy="3546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7663" y="3259646"/>
            <a:ext cx="1731937" cy="245554"/>
          </a:xfrm>
          <a:prstGeom prst="rect">
            <a:avLst/>
          </a:prstGeom>
        </p:spPr>
      </p:pic>
      <p:pic>
        <p:nvPicPr>
          <p:cNvPr id="18" name="Picture 17"/>
          <p:cNvPicPr>
            <a:picLocks noChangeAspect="1"/>
          </p:cNvPicPr>
          <p:nvPr/>
        </p:nvPicPr>
        <p:blipFill>
          <a:blip r:embed="rId6"/>
          <a:stretch>
            <a:fillRect/>
          </a:stretch>
        </p:blipFill>
        <p:spPr>
          <a:xfrm>
            <a:off x="2568395" y="3787158"/>
            <a:ext cx="1600200" cy="861041"/>
          </a:xfrm>
          <a:prstGeom prst="rect">
            <a:avLst/>
          </a:prstGeom>
        </p:spPr>
      </p:pic>
      <p:pic>
        <p:nvPicPr>
          <p:cNvPr id="12" name="Picture 11"/>
          <p:cNvPicPr>
            <a:picLocks noChangeAspect="1"/>
          </p:cNvPicPr>
          <p:nvPr/>
        </p:nvPicPr>
        <p:blipFill>
          <a:blip r:embed="rId6"/>
          <a:stretch>
            <a:fillRect/>
          </a:stretch>
        </p:blipFill>
        <p:spPr>
          <a:xfrm>
            <a:off x="457200" y="3787159"/>
            <a:ext cx="1600200" cy="861041"/>
          </a:xfrm>
          <a:prstGeom prst="rect">
            <a:avLst/>
          </a:prstGeom>
        </p:spPr>
      </p:pic>
      <p:sp>
        <p:nvSpPr>
          <p:cNvPr id="20" name="TextBox 19"/>
          <p:cNvSpPr txBox="1"/>
          <p:nvPr/>
        </p:nvSpPr>
        <p:spPr>
          <a:xfrm>
            <a:off x="4679591" y="3802196"/>
            <a:ext cx="1899010" cy="830964"/>
          </a:xfrm>
          <a:prstGeom prst="rect">
            <a:avLst/>
          </a:prstGeom>
          <a:noFill/>
        </p:spPr>
        <p:txBody>
          <a:bodyPr wrap="square" lIns="91407" tIns="45704" rIns="91407" bIns="45704" rtlCol="0">
            <a:spAutoFit/>
          </a:bodyPr>
          <a:lstStyle/>
          <a:p>
            <a:r>
              <a:rPr lang="en-US" sz="2400" b="1" dirty="0" err="1">
                <a:latin typeface="Arial Narrow"/>
                <a:cs typeface="Arial Narrow"/>
              </a:rPr>
              <a:t>Async</a:t>
            </a:r>
            <a:r>
              <a:rPr lang="en-US" sz="2400" b="1" dirty="0">
                <a:latin typeface="Arial Narrow"/>
                <a:cs typeface="Arial Narrow"/>
              </a:rPr>
              <a:t> </a:t>
            </a:r>
          </a:p>
          <a:p>
            <a:r>
              <a:rPr lang="en-US" sz="2400" b="1" dirty="0">
                <a:latin typeface="Arial Narrow"/>
                <a:cs typeface="Arial Narrow"/>
              </a:rPr>
              <a:t>Programming</a:t>
            </a:r>
          </a:p>
        </p:txBody>
      </p:sp>
    </p:spTree>
    <p:custDataLst>
      <p:tags r:id="rId1"/>
    </p:custDataLst>
    <p:extLst>
      <p:ext uri="{BB962C8B-B14F-4D97-AF65-F5344CB8AC3E}">
        <p14:creationId xmlns:p14="http://schemas.microsoft.com/office/powerpoint/2010/main" val="952948671"/>
      </p:ext>
    </p:extLst>
  </p:cSld>
  <p:clrMapOvr>
    <a:masterClrMapping/>
  </p:clrMapOvr>
  <mc:AlternateContent xmlns:mc="http://schemas.openxmlformats.org/markup-compatibility/2006" xmlns:p14="http://schemas.microsoft.com/office/powerpoint/2010/main">
    <mc:Choice Requires="p14">
      <p:transition spd="slow" p14:dur="2000" advTm="156928"/>
    </mc:Choice>
    <mc:Fallback xmlns="">
      <p:transition spd="slow" advTm="1569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What is Refactoring?</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37" name="TextBox 36"/>
          <p:cNvSpPr txBox="1"/>
          <p:nvPr/>
        </p:nvSpPr>
        <p:spPr>
          <a:xfrm>
            <a:off x="373265" y="1219200"/>
            <a:ext cx="6673555" cy="1446518"/>
          </a:xfrm>
          <a:prstGeom prst="rect">
            <a:avLst/>
          </a:prstGeom>
          <a:noFill/>
        </p:spPr>
        <p:txBody>
          <a:bodyPr wrap="none" lIns="91407" tIns="45704" rIns="91407" bIns="45704" rtlCol="0">
            <a:spAutoFit/>
          </a:bodyPr>
          <a:lstStyle/>
          <a:p>
            <a:pPr marL="0" lvl="2"/>
            <a:r>
              <a:rPr lang="en-GB" b="1" dirty="0">
                <a:latin typeface="Tahoma" charset="0"/>
                <a:ea typeface="ＭＳ Ｐゴシック" charset="0"/>
                <a:cs typeface="ＭＳ Ｐゴシック" charset="0"/>
              </a:rPr>
              <a:t>“A change made to the </a:t>
            </a:r>
            <a:r>
              <a:rPr lang="en-GB" b="1" dirty="0">
                <a:solidFill>
                  <a:srgbClr val="FF0000"/>
                </a:solidFill>
                <a:latin typeface="Tahoma" charset="0"/>
                <a:ea typeface="ＭＳ Ｐゴシック" charset="0"/>
                <a:cs typeface="ＭＳ Ｐゴシック" charset="0"/>
              </a:rPr>
              <a:t>internal structure </a:t>
            </a:r>
            <a:r>
              <a:rPr lang="en-GB" b="1" dirty="0">
                <a:latin typeface="Tahoma" charset="0"/>
                <a:ea typeface="ＭＳ Ｐゴシック" charset="0"/>
                <a:cs typeface="ＭＳ Ｐゴシック" charset="0"/>
              </a:rPr>
              <a:t>of </a:t>
            </a:r>
          </a:p>
          <a:p>
            <a:pPr marL="0" lvl="2"/>
            <a:r>
              <a:rPr lang="en-GB" b="1" dirty="0">
                <a:latin typeface="Tahoma" charset="0"/>
                <a:ea typeface="ＭＳ Ｐゴシック" charset="0"/>
                <a:cs typeface="ＭＳ Ｐゴシック" charset="0"/>
              </a:rPr>
              <a:t>software to make it </a:t>
            </a:r>
            <a:r>
              <a:rPr lang="en-GB" b="1" dirty="0">
                <a:solidFill>
                  <a:srgbClr val="FF0000"/>
                </a:solidFill>
                <a:latin typeface="Tahoma" charset="0"/>
                <a:ea typeface="ＭＳ Ｐゴシック" charset="0"/>
                <a:cs typeface="ＭＳ Ｐゴシック" charset="0"/>
              </a:rPr>
              <a:t>easier to understand</a:t>
            </a:r>
            <a:r>
              <a:rPr lang="en-GB" b="1" dirty="0">
                <a:latin typeface="Tahoma" charset="0"/>
                <a:ea typeface="ＭＳ Ｐゴシック" charset="0"/>
                <a:cs typeface="ＭＳ Ｐゴシック" charset="0"/>
              </a:rPr>
              <a:t> and </a:t>
            </a:r>
          </a:p>
          <a:p>
            <a:pPr marL="0" lvl="2"/>
            <a:r>
              <a:rPr lang="en-GB" b="1" dirty="0">
                <a:solidFill>
                  <a:srgbClr val="FF0000"/>
                </a:solidFill>
                <a:latin typeface="Tahoma" charset="0"/>
                <a:ea typeface="ＭＳ Ｐゴシック" charset="0"/>
                <a:cs typeface="ＭＳ Ｐゴシック" charset="0"/>
              </a:rPr>
              <a:t>cheaper to modify</a:t>
            </a:r>
            <a:r>
              <a:rPr lang="en-GB" b="1" dirty="0">
                <a:latin typeface="Tahoma" charset="0"/>
                <a:ea typeface="ＭＳ Ｐゴシック" charset="0"/>
                <a:cs typeface="ＭＳ Ｐゴシック" charset="0"/>
              </a:rPr>
              <a:t> without changing </a:t>
            </a:r>
          </a:p>
          <a:p>
            <a:pPr marL="0" lvl="2"/>
            <a:r>
              <a:rPr lang="en-GB" b="1" dirty="0">
                <a:latin typeface="Tahoma" charset="0"/>
                <a:ea typeface="ＭＳ Ｐゴシック" charset="0"/>
                <a:cs typeface="ＭＳ Ｐゴシック" charset="0"/>
              </a:rPr>
              <a:t>its observable behaviour” </a:t>
            </a:r>
            <a:r>
              <a:rPr lang="mr-IN" b="1" dirty="0">
                <a:latin typeface="Tahoma" charset="0"/>
                <a:ea typeface="ＭＳ Ｐゴシック" charset="0"/>
                <a:cs typeface="ＭＳ Ｐゴシック" charset="0"/>
              </a:rPr>
              <a:t>–</a:t>
            </a:r>
            <a:r>
              <a:rPr lang="en-GB" b="1" dirty="0">
                <a:latin typeface="Tahoma" charset="0"/>
                <a:ea typeface="ＭＳ Ｐゴシック" charset="0"/>
                <a:cs typeface="ＭＳ Ｐゴシック" charset="0"/>
              </a:rPr>
              <a:t> M. Fowler [1999]</a:t>
            </a:r>
            <a:endParaRPr lang="en-US" b="1" dirty="0"/>
          </a:p>
        </p:txBody>
      </p:sp>
      <p:pic>
        <p:nvPicPr>
          <p:cNvPr id="7" name="Picture 6" descr="refactoring_improving_the_desig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3489" y="990600"/>
            <a:ext cx="1872044" cy="2362200"/>
          </a:xfrm>
          <a:prstGeom prst="rect">
            <a:avLst/>
          </a:prstGeom>
        </p:spPr>
      </p:pic>
      <p:pic>
        <p:nvPicPr>
          <p:cNvPr id="8" name="Picture 7" descr="r2p.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667000"/>
            <a:ext cx="1676400" cy="2286610"/>
          </a:xfrm>
          <a:prstGeom prst="rect">
            <a:avLst/>
          </a:prstGeom>
        </p:spPr>
      </p:pic>
      <p:pic>
        <p:nvPicPr>
          <p:cNvPr id="10" name="Picture 9" descr="51H6SHy6g2L._SX374_BO1,204,203,200_.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7601" y="2667000"/>
            <a:ext cx="1722517" cy="2286000"/>
          </a:xfrm>
          <a:prstGeom prst="rect">
            <a:avLst/>
          </a:prstGeom>
        </p:spPr>
      </p:pic>
      <p:sp>
        <p:nvSpPr>
          <p:cNvPr id="17" name="TextBox 16"/>
          <p:cNvSpPr txBox="1"/>
          <p:nvPr/>
        </p:nvSpPr>
        <p:spPr>
          <a:xfrm>
            <a:off x="414625" y="4724400"/>
            <a:ext cx="4772631" cy="430855"/>
          </a:xfrm>
          <a:prstGeom prst="rect">
            <a:avLst/>
          </a:prstGeom>
          <a:noFill/>
        </p:spPr>
        <p:txBody>
          <a:bodyPr wrap="none" lIns="91407" tIns="45704" rIns="91407" bIns="45704" rtlCol="0">
            <a:spAutoFit/>
          </a:bodyPr>
          <a:lstStyle/>
          <a:p>
            <a:pPr marL="0" lvl="2"/>
            <a:r>
              <a:rPr lang="en-US" b="1" dirty="0"/>
              <a:t>Top-level menu in all modern IDEs</a:t>
            </a:r>
          </a:p>
        </p:txBody>
      </p:sp>
      <p:pic>
        <p:nvPicPr>
          <p:cNvPr id="2" name="Picture 1" descr="refactorMenu-300x179.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5400" y="3975100"/>
            <a:ext cx="3810000" cy="2273300"/>
          </a:xfrm>
          <a:prstGeom prst="rect">
            <a:avLst/>
          </a:prstGeom>
        </p:spPr>
      </p:pic>
      <p:sp>
        <p:nvSpPr>
          <p:cNvPr id="3" name="Slide Number Placeholder 2"/>
          <p:cNvSpPr>
            <a:spLocks noGrp="1"/>
          </p:cNvSpPr>
          <p:nvPr>
            <p:ph type="sldNum" sz="quarter" idx="10"/>
          </p:nvPr>
        </p:nvSpPr>
        <p:spPr>
          <a:xfrm>
            <a:off x="6553200" y="5822957"/>
            <a:ext cx="2133600" cy="365125"/>
          </a:xfrm>
        </p:spPr>
        <p:txBody>
          <a:bodyPr/>
          <a:lstStyle/>
          <a:p>
            <a:fld id="{9E09538B-8050-9642-BAB9-14094EB459F8}" type="slidenum">
              <a:rPr lang="en-US" smtClean="0"/>
              <a:t>38</a:t>
            </a:fld>
            <a:endParaRPr lang="en-US"/>
          </a:p>
        </p:txBody>
      </p:sp>
      <p:pic>
        <p:nvPicPr>
          <p:cNvPr id="11" name="Picture 10"/>
          <p:cNvPicPr>
            <a:picLocks noChangeAspect="1"/>
          </p:cNvPicPr>
          <p:nvPr/>
        </p:nvPicPr>
        <p:blipFill>
          <a:blip r:embed="rId8"/>
          <a:stretch>
            <a:fillRect/>
          </a:stretch>
        </p:blipFill>
        <p:spPr>
          <a:xfrm>
            <a:off x="4190764" y="5467400"/>
            <a:ext cx="825500" cy="825500"/>
          </a:xfrm>
          <a:prstGeom prst="rect">
            <a:avLst/>
          </a:prstGeom>
        </p:spPr>
      </p:pic>
      <p:sp>
        <p:nvSpPr>
          <p:cNvPr id="12" name="TextBox 11"/>
          <p:cNvSpPr txBox="1"/>
          <p:nvPr/>
        </p:nvSpPr>
        <p:spPr>
          <a:xfrm>
            <a:off x="454202" y="5101238"/>
            <a:ext cx="4035012" cy="769409"/>
          </a:xfrm>
          <a:prstGeom prst="rect">
            <a:avLst/>
          </a:prstGeom>
          <a:noFill/>
        </p:spPr>
        <p:txBody>
          <a:bodyPr wrap="none" lIns="91407" tIns="45704" rIns="91407" bIns="45704" rtlCol="0">
            <a:spAutoFit/>
          </a:bodyPr>
          <a:lstStyle/>
          <a:p>
            <a:pPr marL="342900" indent="-342900">
              <a:buFontTx/>
              <a:buChar char="-"/>
            </a:pPr>
            <a:r>
              <a:rPr lang="en-US" b="1" dirty="0">
                <a:solidFill>
                  <a:srgbClr val="333399"/>
                </a:solidFill>
              </a:rPr>
              <a:t>In 2000, I created the first </a:t>
            </a:r>
          </a:p>
          <a:p>
            <a:r>
              <a:rPr lang="en-US" b="1" dirty="0">
                <a:solidFill>
                  <a:srgbClr val="333399"/>
                </a:solidFill>
              </a:rPr>
              <a:t>open-source refactoring tool</a:t>
            </a:r>
          </a:p>
        </p:txBody>
      </p:sp>
    </p:spTree>
    <p:custDataLst>
      <p:tags r:id="rId1"/>
    </p:custDataLst>
    <p:extLst>
      <p:ext uri="{BB962C8B-B14F-4D97-AF65-F5344CB8AC3E}">
        <p14:creationId xmlns:p14="http://schemas.microsoft.com/office/powerpoint/2010/main" val="1551139292"/>
      </p:ext>
    </p:extLst>
  </p:cSld>
  <p:clrMapOvr>
    <a:masterClrMapping/>
  </p:clrMapOvr>
  <mc:AlternateContent xmlns:mc="http://schemas.openxmlformats.org/markup-compatibility/2006" xmlns:p14="http://schemas.microsoft.com/office/powerpoint/2010/main">
    <mc:Choice Requires="p14">
      <p:transition spd="slow" p14:dur="2000" advTm="101612"/>
    </mc:Choice>
    <mc:Fallback xmlns="">
      <p:transition spd="slow" advTm="101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7"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Refactoring research growth</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4" name="TextBox 3"/>
          <p:cNvSpPr txBox="1"/>
          <p:nvPr/>
        </p:nvSpPr>
        <p:spPr>
          <a:xfrm>
            <a:off x="457200" y="1219200"/>
            <a:ext cx="7050261" cy="430855"/>
          </a:xfrm>
          <a:prstGeom prst="rect">
            <a:avLst/>
          </a:prstGeom>
          <a:noFill/>
        </p:spPr>
        <p:txBody>
          <a:bodyPr wrap="none" lIns="91407" tIns="45704" rIns="91407" bIns="45704" rtlCol="0">
            <a:spAutoFit/>
          </a:bodyPr>
          <a:lstStyle/>
          <a:p>
            <a:pPr marL="0" lvl="2"/>
            <a:r>
              <a:rPr lang="en-US" b="1" dirty="0"/>
              <a:t>2,880 refactoring papers (4,944 authors) since 1990</a:t>
            </a:r>
          </a:p>
        </p:txBody>
      </p:sp>
      <p:pic>
        <p:nvPicPr>
          <p:cNvPr id="7" name="Picture 6" descr="C:\Users\Marouane\AppData\Local\Microsoft\Windows\INetCache\Content.Word\year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1600200"/>
            <a:ext cx="8305800" cy="4724400"/>
          </a:xfrm>
          <a:prstGeom prst="rect">
            <a:avLst/>
          </a:prstGeom>
          <a:noFill/>
          <a:ln>
            <a:noFill/>
          </a:ln>
        </p:spPr>
      </p:pic>
      <p:pic>
        <p:nvPicPr>
          <p:cNvPr id="8" name="Picture 7" descr="refactoring_improving_the_desig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4336188"/>
            <a:ext cx="609600" cy="769211"/>
          </a:xfrm>
          <a:prstGeom prst="rect">
            <a:avLst/>
          </a:prstGeom>
        </p:spPr>
      </p:pic>
      <p:sp>
        <p:nvSpPr>
          <p:cNvPr id="2" name="Slide Number Placeholder 1"/>
          <p:cNvSpPr>
            <a:spLocks noGrp="1"/>
          </p:cNvSpPr>
          <p:nvPr>
            <p:ph type="sldNum" sz="quarter" idx="10"/>
          </p:nvPr>
        </p:nvSpPr>
        <p:spPr/>
        <p:txBody>
          <a:bodyPr/>
          <a:lstStyle/>
          <a:p>
            <a:fld id="{9E09538B-8050-9642-BAB9-14094EB459F8}" type="slidenum">
              <a:rPr lang="en-US" smtClean="0"/>
              <a:t>39</a:t>
            </a:fld>
            <a:endParaRPr lang="en-US"/>
          </a:p>
        </p:txBody>
      </p:sp>
      <p:pic>
        <p:nvPicPr>
          <p:cNvPr id="3" name="Picture 2"/>
          <p:cNvPicPr>
            <a:picLocks noChangeAspect="1"/>
          </p:cNvPicPr>
          <p:nvPr/>
        </p:nvPicPr>
        <p:blipFill>
          <a:blip r:embed="rId6"/>
          <a:stretch>
            <a:fillRect/>
          </a:stretch>
        </p:blipFill>
        <p:spPr>
          <a:xfrm>
            <a:off x="2819400" y="4419600"/>
            <a:ext cx="584200" cy="584200"/>
          </a:xfrm>
          <a:prstGeom prst="rect">
            <a:avLst/>
          </a:prstGeom>
        </p:spPr>
      </p:pic>
      <p:pic>
        <p:nvPicPr>
          <p:cNvPr id="9" name="Picture 8"/>
          <p:cNvPicPr>
            <a:picLocks noChangeAspect="1"/>
          </p:cNvPicPr>
          <p:nvPr/>
        </p:nvPicPr>
        <p:blipFill>
          <a:blip r:embed="rId7"/>
          <a:stretch>
            <a:fillRect/>
          </a:stretch>
        </p:blipFill>
        <p:spPr>
          <a:xfrm>
            <a:off x="2895600" y="4023152"/>
            <a:ext cx="411897" cy="411897"/>
          </a:xfrm>
          <a:prstGeom prst="rect">
            <a:avLst/>
          </a:prstGeom>
        </p:spPr>
      </p:pic>
    </p:spTree>
    <p:custDataLst>
      <p:tags r:id="rId1"/>
    </p:custDataLst>
    <p:extLst>
      <p:ext uri="{BB962C8B-B14F-4D97-AF65-F5344CB8AC3E}">
        <p14:creationId xmlns:p14="http://schemas.microsoft.com/office/powerpoint/2010/main" val="1227580851"/>
      </p:ext>
    </p:extLst>
  </p:cSld>
  <p:clrMapOvr>
    <a:masterClrMapping/>
  </p:clrMapOvr>
  <mc:AlternateContent xmlns:mc="http://schemas.openxmlformats.org/markup-compatibility/2006" xmlns:p14="http://schemas.microsoft.com/office/powerpoint/2010/main">
    <mc:Choice Requires="p14">
      <p:transition spd="slow" p14:dur="2000" advTm="9741"/>
    </mc:Choice>
    <mc:Fallback xmlns="">
      <p:transition spd="slow" advTm="9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dirty="0"/>
              <a:t>Family</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pic>
        <p:nvPicPr>
          <p:cNvPr id="4" name="Picture 3" descr="A group of people posing for a photo in front of a rocky mountain&#10;&#10;Description automatically generated with medium confidence">
            <a:extLst>
              <a:ext uri="{FF2B5EF4-FFF2-40B4-BE49-F238E27FC236}">
                <a16:creationId xmlns:a16="http://schemas.microsoft.com/office/drawing/2014/main" id="{E79446E8-26C5-6749-8077-1815D9FB3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27855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The Humble Beginnings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3" name="TextBox 2"/>
          <p:cNvSpPr txBox="1"/>
          <p:nvPr/>
        </p:nvSpPr>
        <p:spPr>
          <a:xfrm>
            <a:off x="431558" y="1371600"/>
            <a:ext cx="8579974" cy="1077186"/>
          </a:xfrm>
          <a:prstGeom prst="rect">
            <a:avLst/>
          </a:prstGeom>
          <a:noFill/>
        </p:spPr>
        <p:txBody>
          <a:bodyPr wrap="none" lIns="91407" tIns="45704" rIns="91407" bIns="45704" rtlCol="0">
            <a:spAutoFit/>
          </a:bodyPr>
          <a:lstStyle/>
          <a:p>
            <a:pPr marL="0" lvl="2"/>
            <a:r>
              <a:rPr lang="en-US" b="1" dirty="0"/>
              <a:t>First refactoring paper: </a:t>
            </a:r>
          </a:p>
          <a:p>
            <a:pPr marL="0" lvl="2"/>
            <a:r>
              <a:rPr lang="en-US" b="1" dirty="0"/>
              <a:t>    - Bill </a:t>
            </a:r>
            <a:r>
              <a:rPr lang="en-US" b="1" dirty="0" err="1"/>
              <a:t>Opdyke</a:t>
            </a:r>
            <a:r>
              <a:rPr lang="en-US" b="1" dirty="0"/>
              <a:t> and Ralph Johnson [SOPPA’90]: </a:t>
            </a:r>
            <a:r>
              <a:rPr lang="en-US" sz="2000" b="1" i="1" dirty="0"/>
              <a:t>Refactoring, an</a:t>
            </a:r>
          </a:p>
          <a:p>
            <a:pPr marL="0" lvl="2"/>
            <a:r>
              <a:rPr lang="en-US" sz="2000" b="1" i="1" dirty="0"/>
              <a:t>Aid in designing application frameworks and evolving OO systems</a:t>
            </a:r>
          </a:p>
        </p:txBody>
      </p:sp>
      <p:sp>
        <p:nvSpPr>
          <p:cNvPr id="4" name="TextBox 3"/>
          <p:cNvSpPr txBox="1"/>
          <p:nvPr/>
        </p:nvSpPr>
        <p:spPr>
          <a:xfrm>
            <a:off x="457200" y="2209800"/>
            <a:ext cx="6750499" cy="3477843"/>
          </a:xfrm>
          <a:prstGeom prst="rect">
            <a:avLst/>
          </a:prstGeom>
          <a:noFill/>
        </p:spPr>
        <p:txBody>
          <a:bodyPr wrap="none" lIns="91407" tIns="45704" rIns="91407" bIns="45704" rtlCol="0">
            <a:spAutoFit/>
          </a:bodyPr>
          <a:lstStyle/>
          <a:p>
            <a:pPr marL="0" lvl="2"/>
            <a:endParaRPr lang="en-US" b="1" dirty="0"/>
          </a:p>
          <a:p>
            <a:pPr marL="0" lvl="2"/>
            <a:endParaRPr lang="en-US" b="1" dirty="0"/>
          </a:p>
          <a:p>
            <a:pPr marL="0" lvl="2"/>
            <a:r>
              <a:rPr lang="en-US" b="1" dirty="0"/>
              <a:t>PhD dissertations:</a:t>
            </a:r>
          </a:p>
          <a:p>
            <a:pPr marL="342900" lvl="2" indent="-342900">
              <a:buFontTx/>
              <a:buChar char="-"/>
            </a:pPr>
            <a:r>
              <a:rPr lang="en-US" b="1" dirty="0"/>
              <a:t>Bill Griswold ‘91 at U of Washington </a:t>
            </a:r>
          </a:p>
          <a:p>
            <a:pPr marL="342900" lvl="2" indent="-342900">
              <a:buFontTx/>
              <a:buChar char="-"/>
            </a:pPr>
            <a:r>
              <a:rPr lang="en-US" b="1" dirty="0"/>
              <a:t>Bill </a:t>
            </a:r>
            <a:r>
              <a:rPr lang="en-US" b="1" dirty="0" err="1"/>
              <a:t>Opdyke</a:t>
            </a:r>
            <a:r>
              <a:rPr lang="en-US" b="1" dirty="0"/>
              <a:t>    ‘92 at U of Illinois</a:t>
            </a:r>
          </a:p>
          <a:p>
            <a:pPr marL="342900" lvl="2" indent="-342900">
              <a:buFontTx/>
              <a:buChar char="-"/>
            </a:pPr>
            <a:r>
              <a:rPr lang="en-US" b="1" dirty="0"/>
              <a:t>Don Roberts   ‘99 at U of Illinois</a:t>
            </a:r>
          </a:p>
          <a:p>
            <a:pPr marL="342900" lvl="2" indent="-342900">
              <a:buFontTx/>
              <a:buChar char="-"/>
            </a:pPr>
            <a:endParaRPr lang="en-US" b="1" dirty="0"/>
          </a:p>
          <a:p>
            <a:pPr marL="342900" lvl="2" indent="-342900">
              <a:buFontTx/>
              <a:buChar char="-"/>
            </a:pPr>
            <a:endParaRPr lang="en-US" b="1" dirty="0"/>
          </a:p>
          <a:p>
            <a:pPr marL="0" lvl="2"/>
            <a:r>
              <a:rPr lang="en-US" b="1" dirty="0"/>
              <a:t>Refactoring research hard to publish in early 90s</a:t>
            </a:r>
          </a:p>
          <a:p>
            <a:pPr marL="0" lvl="2"/>
            <a:r>
              <a:rPr lang="en-US" b="1" dirty="0"/>
              <a:t>   - conflated with the compiler community</a:t>
            </a:r>
          </a:p>
        </p:txBody>
      </p:sp>
      <p:sp>
        <p:nvSpPr>
          <p:cNvPr id="2" name="Slide Number Placeholder 1"/>
          <p:cNvSpPr>
            <a:spLocks noGrp="1"/>
          </p:cNvSpPr>
          <p:nvPr>
            <p:ph type="sldNum" sz="quarter" idx="10"/>
          </p:nvPr>
        </p:nvSpPr>
        <p:spPr/>
        <p:txBody>
          <a:bodyPr/>
          <a:lstStyle/>
          <a:p>
            <a:fld id="{9E09538B-8050-9642-BAB9-14094EB459F8}" type="slidenum">
              <a:rPr lang="en-US" smtClean="0"/>
              <a:t>40</a:t>
            </a:fld>
            <a:endParaRPr lang="en-US"/>
          </a:p>
        </p:txBody>
      </p:sp>
    </p:spTree>
    <p:custDataLst>
      <p:tags r:id="rId1"/>
    </p:custDataLst>
    <p:extLst>
      <p:ext uri="{BB962C8B-B14F-4D97-AF65-F5344CB8AC3E}">
        <p14:creationId xmlns:p14="http://schemas.microsoft.com/office/powerpoint/2010/main" val="1948724856"/>
      </p:ext>
    </p:extLst>
  </p:cSld>
  <p:clrMapOvr>
    <a:masterClrMapping/>
  </p:clrMapOvr>
  <mc:AlternateContent xmlns:mc="http://schemas.openxmlformats.org/markup-compatibility/2006" xmlns:p14="http://schemas.microsoft.com/office/powerpoint/2010/main">
    <mc:Choice Requires="p14">
      <p:transition spd="slow" p14:dur="2000" advTm="166205"/>
    </mc:Choice>
    <mc:Fallback xmlns="">
      <p:transition spd="slow" advTm="16620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Most recent Decade of Refactoring Research</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4" name="TextBox 3"/>
          <p:cNvSpPr txBox="1"/>
          <p:nvPr/>
        </p:nvSpPr>
        <p:spPr>
          <a:xfrm>
            <a:off x="457200" y="1219200"/>
            <a:ext cx="4951993" cy="1107963"/>
          </a:xfrm>
          <a:prstGeom prst="rect">
            <a:avLst/>
          </a:prstGeom>
          <a:noFill/>
        </p:spPr>
        <p:txBody>
          <a:bodyPr wrap="none" lIns="91407" tIns="45704" rIns="91407" bIns="45704" rtlCol="0">
            <a:spAutoFit/>
          </a:bodyPr>
          <a:lstStyle/>
          <a:p>
            <a:pPr marL="0" lvl="2"/>
            <a:r>
              <a:rPr lang="en-US" b="1" dirty="0"/>
              <a:t>2,880 refactoring papers since 1990</a:t>
            </a:r>
          </a:p>
          <a:p>
            <a:pPr marL="0" lvl="2"/>
            <a:endParaRPr lang="en-US" b="1" dirty="0"/>
          </a:p>
          <a:p>
            <a:pPr marL="0" lvl="2"/>
            <a:r>
              <a:rPr lang="en-US" b="1" dirty="0"/>
              <a:t>2,442 papers between 2005-2016</a:t>
            </a:r>
          </a:p>
        </p:txBody>
      </p:sp>
      <p:pic>
        <p:nvPicPr>
          <p:cNvPr id="7" name="Picture 6" descr="C:\Users\Marouane\AppData\Local\Microsoft\Windows\INetCache\Content.Word\year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438400"/>
            <a:ext cx="8305800" cy="4724400"/>
          </a:xfrm>
          <a:prstGeom prst="rect">
            <a:avLst/>
          </a:prstGeom>
          <a:noFill/>
          <a:ln>
            <a:noFill/>
          </a:ln>
        </p:spPr>
      </p:pic>
      <p:pic>
        <p:nvPicPr>
          <p:cNvPr id="8" name="Picture 7" descr="refactoring_improving_the_desig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5181600"/>
            <a:ext cx="603885" cy="762000"/>
          </a:xfrm>
          <a:prstGeom prst="rect">
            <a:avLst/>
          </a:prstGeom>
        </p:spPr>
      </p:pic>
      <p:sp>
        <p:nvSpPr>
          <p:cNvPr id="3" name="Rectangle 2"/>
          <p:cNvSpPr/>
          <p:nvPr/>
        </p:nvSpPr>
        <p:spPr bwMode="auto">
          <a:xfrm>
            <a:off x="4267200" y="2590800"/>
            <a:ext cx="3962400" cy="2895600"/>
          </a:xfrm>
          <a:prstGeom prst="rect">
            <a:avLst/>
          </a:prstGeom>
          <a:noFill/>
          <a:ln w="635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2" name="Slide Number Placeholder 1"/>
          <p:cNvSpPr>
            <a:spLocks noGrp="1"/>
          </p:cNvSpPr>
          <p:nvPr>
            <p:ph type="sldNum" sz="quarter" idx="10"/>
          </p:nvPr>
        </p:nvSpPr>
        <p:spPr/>
        <p:txBody>
          <a:bodyPr/>
          <a:lstStyle/>
          <a:p>
            <a:fld id="{9E09538B-8050-9642-BAB9-14094EB459F8}" type="slidenum">
              <a:rPr lang="en-US" smtClean="0"/>
              <a:t>41</a:t>
            </a:fld>
            <a:endParaRPr lang="en-US"/>
          </a:p>
        </p:txBody>
      </p:sp>
      <p:sp>
        <p:nvSpPr>
          <p:cNvPr id="9" name="TextBox 8"/>
          <p:cNvSpPr txBox="1"/>
          <p:nvPr/>
        </p:nvSpPr>
        <p:spPr>
          <a:xfrm>
            <a:off x="3035738" y="5012339"/>
            <a:ext cx="926662" cy="338522"/>
          </a:xfrm>
          <a:prstGeom prst="rect">
            <a:avLst/>
          </a:prstGeom>
          <a:noFill/>
        </p:spPr>
        <p:txBody>
          <a:bodyPr wrap="none" lIns="91407" tIns="45704" rIns="91407" bIns="45704" rtlCol="0">
            <a:spAutoFit/>
          </a:bodyPr>
          <a:lstStyle/>
          <a:p>
            <a:pPr marL="0" lvl="2"/>
            <a:r>
              <a:rPr lang="en-US" sz="1600" b="1" dirty="0"/>
              <a:t>T. </a:t>
            </a:r>
            <a:r>
              <a:rPr lang="en-US" sz="1600" b="1" dirty="0" err="1"/>
              <a:t>Mens</a:t>
            </a:r>
            <a:endParaRPr lang="en-US" sz="1600" b="1" dirty="0"/>
          </a:p>
        </p:txBody>
      </p:sp>
    </p:spTree>
    <p:custDataLst>
      <p:tags r:id="rId1"/>
    </p:custDataLst>
    <p:extLst>
      <p:ext uri="{BB962C8B-B14F-4D97-AF65-F5344CB8AC3E}">
        <p14:creationId xmlns:p14="http://schemas.microsoft.com/office/powerpoint/2010/main" val="553728965"/>
      </p:ext>
    </p:extLst>
  </p:cSld>
  <p:clrMapOvr>
    <a:masterClrMapping/>
  </p:clrMapOvr>
  <mc:AlternateContent xmlns:mc="http://schemas.openxmlformats.org/markup-compatibility/2006" xmlns:p14="http://schemas.microsoft.com/office/powerpoint/2010/main">
    <mc:Choice Requires="p14">
      <p:transition spd="slow" p14:dur="2000" advTm="95917"/>
    </mc:Choice>
    <mc:Fallback xmlns="">
      <p:transition spd="slow" advTm="95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Corpus of Papers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3" name="TextBox 2"/>
          <p:cNvSpPr txBox="1"/>
          <p:nvPr/>
        </p:nvSpPr>
        <p:spPr>
          <a:xfrm>
            <a:off x="381000" y="1290366"/>
            <a:ext cx="8544260" cy="5847722"/>
          </a:xfrm>
          <a:prstGeom prst="rect">
            <a:avLst/>
          </a:prstGeom>
          <a:noFill/>
        </p:spPr>
        <p:txBody>
          <a:bodyPr wrap="none" lIns="91407" tIns="45704" rIns="91407" bIns="45704" rtlCol="0">
            <a:spAutoFit/>
          </a:bodyPr>
          <a:lstStyle/>
          <a:p>
            <a:r>
              <a:rPr lang="en-US" b="1" dirty="0"/>
              <a:t>Work done by </a:t>
            </a:r>
            <a:r>
              <a:rPr lang="en-US" b="1" dirty="0" err="1"/>
              <a:t>Marouane</a:t>
            </a:r>
            <a:r>
              <a:rPr lang="en-US" b="1" dirty="0"/>
              <a:t> </a:t>
            </a:r>
            <a:r>
              <a:rPr lang="en-US" b="1" dirty="0" err="1"/>
              <a:t>Kessentini</a:t>
            </a:r>
            <a:r>
              <a:rPr lang="en-US" b="1" dirty="0"/>
              <a:t> and his team at Michigan</a:t>
            </a:r>
          </a:p>
          <a:p>
            <a:endParaRPr lang="en-US" b="1" dirty="0"/>
          </a:p>
          <a:p>
            <a:r>
              <a:rPr lang="en-US" b="1" dirty="0"/>
              <a:t>Scopus and Web of Science </a:t>
            </a:r>
          </a:p>
          <a:p>
            <a:r>
              <a:rPr lang="en-US" b="1" dirty="0"/>
              <a:t>   - "Refactoring” in title, abstract, and keywords</a:t>
            </a:r>
          </a:p>
          <a:p>
            <a:r>
              <a:rPr lang="en-US" b="1" dirty="0"/>
              <a:t>   - yielded 3277 papers </a:t>
            </a:r>
          </a:p>
          <a:p>
            <a:endParaRPr lang="en-US" b="1" dirty="0"/>
          </a:p>
          <a:p>
            <a:r>
              <a:rPr lang="en-US" b="1" dirty="0"/>
              <a:t>Refactoring definition: </a:t>
            </a:r>
          </a:p>
          <a:p>
            <a:r>
              <a:rPr lang="en-US" b="1" dirty="0"/>
              <a:t> - transformation with behavior preservation</a:t>
            </a:r>
          </a:p>
          <a:p>
            <a:endParaRPr lang="en-US" b="1" dirty="0"/>
          </a:p>
          <a:p>
            <a:r>
              <a:rPr lang="en-US" b="1" dirty="0"/>
              <a:t>Manual validation of ALL papers:</a:t>
            </a:r>
          </a:p>
          <a:p>
            <a:r>
              <a:rPr lang="en-US" b="1" dirty="0"/>
              <a:t>  - each paper analyzed title, abstract (and sometimes content) </a:t>
            </a:r>
          </a:p>
          <a:p>
            <a:r>
              <a:rPr lang="en-US" b="1" dirty="0"/>
              <a:t>  - 4 grad students who took a graduate class on </a:t>
            </a:r>
            <a:r>
              <a:rPr lang="en-US" b="1" dirty="0" err="1"/>
              <a:t>Softw</a:t>
            </a:r>
            <a:r>
              <a:rPr lang="en-US" b="1" dirty="0"/>
              <a:t> QA, </a:t>
            </a:r>
          </a:p>
          <a:p>
            <a:r>
              <a:rPr lang="en-US" b="1" dirty="0"/>
              <a:t>  - </a:t>
            </a:r>
            <a:r>
              <a:rPr lang="en-US" b="1" dirty="0" err="1"/>
              <a:t>Kessentini</a:t>
            </a:r>
            <a:r>
              <a:rPr lang="en-US" b="1" dirty="0"/>
              <a:t> (faculty) looked at the contentious papers</a:t>
            </a:r>
          </a:p>
          <a:p>
            <a:endParaRPr lang="en-US" b="1" dirty="0"/>
          </a:p>
          <a:p>
            <a:r>
              <a:rPr lang="en-US" b="1" dirty="0"/>
              <a:t>In the end we removed 397 papers</a:t>
            </a:r>
          </a:p>
          <a:p>
            <a:endParaRPr lang="en-US" b="1" dirty="0"/>
          </a:p>
          <a:p>
            <a:pPr marL="0" lvl="2"/>
            <a:endParaRPr lang="en-US" b="1" dirty="0"/>
          </a:p>
        </p:txBody>
      </p:sp>
      <p:sp>
        <p:nvSpPr>
          <p:cNvPr id="2" name="Slide Number Placeholder 1"/>
          <p:cNvSpPr>
            <a:spLocks noGrp="1"/>
          </p:cNvSpPr>
          <p:nvPr>
            <p:ph type="sldNum" sz="quarter" idx="10"/>
          </p:nvPr>
        </p:nvSpPr>
        <p:spPr/>
        <p:txBody>
          <a:bodyPr/>
          <a:lstStyle/>
          <a:p>
            <a:fld id="{9E09538B-8050-9642-BAB9-14094EB459F8}" type="slidenum">
              <a:rPr lang="en-US" smtClean="0"/>
              <a:t>42</a:t>
            </a:fld>
            <a:endParaRPr lang="en-US"/>
          </a:p>
        </p:txBody>
      </p:sp>
    </p:spTree>
    <p:custDataLst>
      <p:tags r:id="rId1"/>
    </p:custDataLst>
    <p:extLst>
      <p:ext uri="{BB962C8B-B14F-4D97-AF65-F5344CB8AC3E}">
        <p14:creationId xmlns:p14="http://schemas.microsoft.com/office/powerpoint/2010/main" val="616123184"/>
      </p:ext>
    </p:extLst>
  </p:cSld>
  <p:clrMapOvr>
    <a:masterClrMapping/>
  </p:clrMapOvr>
  <mc:AlternateContent xmlns:mc="http://schemas.openxmlformats.org/markup-compatibility/2006" xmlns:p14="http://schemas.microsoft.com/office/powerpoint/2010/main">
    <mc:Choice Requires="p14">
      <p:transition spd="slow" p14:dur="2000" advTm="124256"/>
    </mc:Choice>
    <mc:Fallback xmlns="">
      <p:transition spd="slow" advTm="12425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O1: To Grow, Welcome Outsiders, </a:t>
            </a:r>
            <a:br>
              <a:rPr lang="en-US" b="1" dirty="0">
                <a:solidFill>
                  <a:srgbClr val="1F4C7F"/>
                </a:solidFill>
              </a:rPr>
            </a:br>
            <a:r>
              <a:rPr lang="en-US" b="1" dirty="0">
                <a:solidFill>
                  <a:srgbClr val="1F4C7F"/>
                </a:solidFill>
              </a:rPr>
              <a:t>Champions from Other Communities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79500"/>
            <a:ext cx="9144000" cy="4676663"/>
          </a:xfrm>
          <a:prstGeom prst="rect">
            <a:avLst/>
          </a:prstGeom>
        </p:spPr>
      </p:pic>
      <p:sp useBgFill="1">
        <p:nvSpPr>
          <p:cNvPr id="7" name="TextBox 6"/>
          <p:cNvSpPr txBox="1"/>
          <p:nvPr/>
        </p:nvSpPr>
        <p:spPr>
          <a:xfrm>
            <a:off x="457200" y="1245545"/>
            <a:ext cx="1898210" cy="430855"/>
          </a:xfrm>
          <a:prstGeom prst="rect">
            <a:avLst/>
          </a:prstGeom>
        </p:spPr>
        <p:txBody>
          <a:bodyPr wrap="none" lIns="91407" tIns="45704" rIns="91407" bIns="45704" rtlCol="0">
            <a:spAutoFit/>
          </a:bodyPr>
          <a:lstStyle/>
          <a:p>
            <a:pPr marL="0" lvl="2"/>
            <a:r>
              <a:rPr lang="en-US" b="1" dirty="0"/>
              <a:t>800 citations</a:t>
            </a:r>
          </a:p>
        </p:txBody>
      </p:sp>
      <p:sp useBgFill="1">
        <p:nvSpPr>
          <p:cNvPr id="8" name="TextBox 7"/>
          <p:cNvSpPr txBox="1"/>
          <p:nvPr/>
        </p:nvSpPr>
        <p:spPr>
          <a:xfrm>
            <a:off x="779403" y="1600200"/>
            <a:ext cx="1253803" cy="430855"/>
          </a:xfrm>
          <a:prstGeom prst="rect">
            <a:avLst/>
          </a:prstGeom>
        </p:spPr>
        <p:txBody>
          <a:bodyPr wrap="none" lIns="91407" tIns="45704" rIns="91407" bIns="45704" rtlCol="0">
            <a:spAutoFit/>
          </a:bodyPr>
          <a:lstStyle/>
          <a:p>
            <a:pPr marL="0" lvl="2"/>
            <a:r>
              <a:rPr lang="en-US" b="1"/>
              <a:t>37 pubs</a:t>
            </a:r>
            <a:endParaRPr lang="en-US" b="1" dirty="0"/>
          </a:p>
        </p:txBody>
      </p:sp>
      <p:sp>
        <p:nvSpPr>
          <p:cNvPr id="14" name="5-Point Star 13"/>
          <p:cNvSpPr/>
          <p:nvPr/>
        </p:nvSpPr>
        <p:spPr bwMode="auto">
          <a:xfrm>
            <a:off x="657428" y="5041197"/>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5" name="5-Point Star 14"/>
          <p:cNvSpPr/>
          <p:nvPr/>
        </p:nvSpPr>
        <p:spPr bwMode="auto">
          <a:xfrm>
            <a:off x="891748" y="5281879"/>
            <a:ext cx="304800" cy="32419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6" name="5-Point Star 15"/>
          <p:cNvSpPr/>
          <p:nvPr/>
        </p:nvSpPr>
        <p:spPr bwMode="auto">
          <a:xfrm>
            <a:off x="6433563" y="5116054"/>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7" name="5-Point Star 16"/>
          <p:cNvSpPr/>
          <p:nvPr/>
        </p:nvSpPr>
        <p:spPr bwMode="auto">
          <a:xfrm>
            <a:off x="4515368" y="5193597"/>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8" name="5-Point Star 17"/>
          <p:cNvSpPr/>
          <p:nvPr/>
        </p:nvSpPr>
        <p:spPr bwMode="auto">
          <a:xfrm>
            <a:off x="3516414" y="5367637"/>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9" name="Slide Number Placeholder 18"/>
          <p:cNvSpPr>
            <a:spLocks noGrp="1"/>
          </p:cNvSpPr>
          <p:nvPr>
            <p:ph type="sldNum" sz="quarter" idx="10"/>
          </p:nvPr>
        </p:nvSpPr>
        <p:spPr/>
        <p:txBody>
          <a:bodyPr/>
          <a:lstStyle/>
          <a:p>
            <a:fld id="{9E09538B-8050-9642-BAB9-14094EB459F8}" type="slidenum">
              <a:rPr lang="en-US" smtClean="0"/>
              <a:t>43</a:t>
            </a:fld>
            <a:endParaRPr lang="en-US"/>
          </a:p>
        </p:txBody>
      </p:sp>
      <p:sp>
        <p:nvSpPr>
          <p:cNvPr id="20" name="TextBox 19"/>
          <p:cNvSpPr txBox="1"/>
          <p:nvPr/>
        </p:nvSpPr>
        <p:spPr>
          <a:xfrm rot="18757783">
            <a:off x="-211767" y="4606240"/>
            <a:ext cx="1069524" cy="307777"/>
          </a:xfrm>
          <a:prstGeom prst="rect">
            <a:avLst/>
          </a:prstGeom>
          <a:solidFill>
            <a:schemeClr val="bg1"/>
          </a:solidFill>
        </p:spPr>
        <p:txBody>
          <a:bodyPr wrap="none" rtlCol="0">
            <a:spAutoFit/>
          </a:bodyPr>
          <a:lstStyle/>
          <a:p>
            <a:r>
              <a:rPr lang="en-US" sz="1400" b="1" dirty="0"/>
              <a:t>Danny Dig</a:t>
            </a:r>
          </a:p>
        </p:txBody>
      </p:sp>
      <p:sp>
        <p:nvSpPr>
          <p:cNvPr id="21" name="TextBox 20"/>
          <p:cNvSpPr txBox="1"/>
          <p:nvPr/>
        </p:nvSpPr>
        <p:spPr>
          <a:xfrm rot="18757783">
            <a:off x="-204803" y="4768842"/>
            <a:ext cx="1475084" cy="307777"/>
          </a:xfrm>
          <a:prstGeom prst="rect">
            <a:avLst/>
          </a:prstGeom>
          <a:solidFill>
            <a:schemeClr val="bg1"/>
          </a:solidFill>
        </p:spPr>
        <p:txBody>
          <a:bodyPr wrap="none" rtlCol="0">
            <a:spAutoFit/>
          </a:bodyPr>
          <a:lstStyle/>
          <a:p>
            <a:r>
              <a:rPr lang="en-US" sz="1400" b="1"/>
              <a:t>Ralph Johnson</a:t>
            </a:r>
            <a:endParaRPr lang="en-US" sz="1400" b="1" dirty="0"/>
          </a:p>
        </p:txBody>
      </p:sp>
      <p:sp>
        <p:nvSpPr>
          <p:cNvPr id="22" name="TextBox 21"/>
          <p:cNvSpPr txBox="1"/>
          <p:nvPr/>
        </p:nvSpPr>
        <p:spPr>
          <a:xfrm rot="18757783">
            <a:off x="659909" y="4582391"/>
            <a:ext cx="841897" cy="307777"/>
          </a:xfrm>
          <a:prstGeom prst="rect">
            <a:avLst/>
          </a:prstGeom>
          <a:solidFill>
            <a:schemeClr val="bg1"/>
          </a:solidFill>
        </p:spPr>
        <p:txBody>
          <a:bodyPr wrap="none" rtlCol="0">
            <a:spAutoFit/>
          </a:bodyPr>
          <a:lstStyle/>
          <a:p>
            <a:r>
              <a:rPr lang="en-US" sz="1400" b="1" dirty="0" err="1"/>
              <a:t>Apel</a:t>
            </a:r>
            <a:r>
              <a:rPr lang="en-US" sz="1400" b="1" dirty="0"/>
              <a:t>, S.</a:t>
            </a:r>
          </a:p>
        </p:txBody>
      </p:sp>
      <p:sp>
        <p:nvSpPr>
          <p:cNvPr id="23" name="TextBox 22"/>
          <p:cNvSpPr txBox="1"/>
          <p:nvPr/>
        </p:nvSpPr>
        <p:spPr>
          <a:xfrm rot="18757783">
            <a:off x="813942" y="4684905"/>
            <a:ext cx="1120563" cy="307777"/>
          </a:xfrm>
          <a:prstGeom prst="rect">
            <a:avLst/>
          </a:prstGeom>
          <a:solidFill>
            <a:schemeClr val="bg1"/>
          </a:solidFill>
        </p:spPr>
        <p:txBody>
          <a:bodyPr wrap="none" rtlCol="0">
            <a:spAutoFit/>
          </a:bodyPr>
          <a:lstStyle/>
          <a:p>
            <a:r>
              <a:rPr lang="en-US" sz="1400" b="1" dirty="0" err="1"/>
              <a:t>Kastner</a:t>
            </a:r>
            <a:r>
              <a:rPr lang="en-US" sz="1400" b="1" dirty="0"/>
              <a:t>, C.</a:t>
            </a:r>
          </a:p>
        </p:txBody>
      </p:sp>
      <p:sp>
        <p:nvSpPr>
          <p:cNvPr id="24" name="TextBox 23"/>
          <p:cNvSpPr txBox="1"/>
          <p:nvPr/>
        </p:nvSpPr>
        <p:spPr>
          <a:xfrm rot="18757783">
            <a:off x="3484385" y="4744074"/>
            <a:ext cx="1407758" cy="307777"/>
          </a:xfrm>
          <a:prstGeom prst="rect">
            <a:avLst/>
          </a:prstGeom>
          <a:solidFill>
            <a:schemeClr val="bg1"/>
          </a:solidFill>
        </p:spPr>
        <p:txBody>
          <a:bodyPr wrap="none" rtlCol="0">
            <a:spAutoFit/>
          </a:bodyPr>
          <a:lstStyle/>
          <a:p>
            <a:r>
              <a:rPr lang="en-US" sz="1400" b="1" dirty="0" err="1"/>
              <a:t>Kuhlemann</a:t>
            </a:r>
            <a:r>
              <a:rPr lang="en-US" sz="1400" b="1" dirty="0"/>
              <a:t>, M</a:t>
            </a:r>
          </a:p>
        </p:txBody>
      </p:sp>
      <p:sp>
        <p:nvSpPr>
          <p:cNvPr id="25" name="TextBox 24"/>
          <p:cNvSpPr txBox="1"/>
          <p:nvPr/>
        </p:nvSpPr>
        <p:spPr>
          <a:xfrm rot="18757783">
            <a:off x="4601688" y="4679238"/>
            <a:ext cx="1208729" cy="307777"/>
          </a:xfrm>
          <a:prstGeom prst="rect">
            <a:avLst/>
          </a:prstGeom>
          <a:solidFill>
            <a:schemeClr val="bg1"/>
          </a:solidFill>
        </p:spPr>
        <p:txBody>
          <a:bodyPr wrap="none" rtlCol="0">
            <a:spAutoFit/>
          </a:bodyPr>
          <a:lstStyle/>
          <a:p>
            <a:r>
              <a:rPr lang="en-US" sz="1400" b="1" dirty="0" err="1"/>
              <a:t>Langauer</a:t>
            </a:r>
            <a:r>
              <a:rPr lang="en-US" sz="1400" b="1" dirty="0"/>
              <a:t>, C</a:t>
            </a:r>
          </a:p>
        </p:txBody>
      </p:sp>
      <p:sp>
        <p:nvSpPr>
          <p:cNvPr id="26" name="TextBox 25"/>
          <p:cNvSpPr txBox="1"/>
          <p:nvPr/>
        </p:nvSpPr>
        <p:spPr>
          <a:xfrm rot="18757783">
            <a:off x="6466628" y="4590711"/>
            <a:ext cx="968086" cy="307777"/>
          </a:xfrm>
          <a:prstGeom prst="rect">
            <a:avLst/>
          </a:prstGeom>
          <a:solidFill>
            <a:schemeClr val="bg1"/>
          </a:solidFill>
        </p:spPr>
        <p:txBody>
          <a:bodyPr wrap="none" rtlCol="0">
            <a:spAutoFit/>
          </a:bodyPr>
          <a:lstStyle/>
          <a:p>
            <a:r>
              <a:rPr lang="en-US" sz="1400" b="1" dirty="0" err="1"/>
              <a:t>Batory</a:t>
            </a:r>
            <a:r>
              <a:rPr lang="en-US" sz="1400" b="1" dirty="0"/>
              <a:t>, D</a:t>
            </a:r>
          </a:p>
        </p:txBody>
      </p:sp>
      <p:sp>
        <p:nvSpPr>
          <p:cNvPr id="27" name="5-Point Star 26"/>
          <p:cNvSpPr/>
          <p:nvPr/>
        </p:nvSpPr>
        <p:spPr bwMode="auto">
          <a:xfrm>
            <a:off x="7480436" y="5022810"/>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28" name="TextBox 27"/>
          <p:cNvSpPr txBox="1"/>
          <p:nvPr/>
        </p:nvSpPr>
        <p:spPr>
          <a:xfrm rot="18757783">
            <a:off x="7534060" y="4573667"/>
            <a:ext cx="774571" cy="307777"/>
          </a:xfrm>
          <a:prstGeom prst="rect">
            <a:avLst/>
          </a:prstGeom>
          <a:solidFill>
            <a:schemeClr val="bg1"/>
          </a:solidFill>
        </p:spPr>
        <p:txBody>
          <a:bodyPr wrap="none" rtlCol="0">
            <a:spAutoFit/>
          </a:bodyPr>
          <a:lstStyle/>
          <a:p>
            <a:r>
              <a:rPr lang="en-US" sz="1400" b="1" dirty="0"/>
              <a:t>Kim. M</a:t>
            </a:r>
          </a:p>
        </p:txBody>
      </p:sp>
    </p:spTree>
    <p:custDataLst>
      <p:tags r:id="rId1"/>
    </p:custDataLst>
    <p:extLst>
      <p:ext uri="{BB962C8B-B14F-4D97-AF65-F5344CB8AC3E}">
        <p14:creationId xmlns:p14="http://schemas.microsoft.com/office/powerpoint/2010/main" val="1819101256"/>
      </p:ext>
    </p:extLst>
  </p:cSld>
  <p:clrMapOvr>
    <a:masterClrMapping/>
  </p:clrMapOvr>
  <mc:AlternateContent xmlns:mc="http://schemas.openxmlformats.org/markup-compatibility/2006" xmlns:p14="http://schemas.microsoft.com/office/powerpoint/2010/main">
    <mc:Choice Requires="p14">
      <p:transition spd="slow" p14:dur="2000" advTm="82331"/>
    </mc:Choice>
    <mc:Fallback xmlns="">
      <p:transition spd="slow" advTm="823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7" grpId="1" animBg="1"/>
      <p:bldP spid="28" grpId="0" animBg="1"/>
      <p:bldP spid="2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O2: To Grow, Expand Focus of Interest </a:t>
            </a:r>
            <a:br>
              <a:rPr lang="en-US" b="1" dirty="0">
                <a:solidFill>
                  <a:srgbClr val="1F4C7F"/>
                </a:solidFill>
              </a:rPr>
            </a:br>
            <a:r>
              <a:rPr lang="en-US" b="1" dirty="0">
                <a:solidFill>
                  <a:srgbClr val="1F4C7F"/>
                </a:solidFill>
              </a:rPr>
              <a:t>(the WHAT)</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15" y="1295400"/>
            <a:ext cx="7073900" cy="36957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5635" y="3789664"/>
            <a:ext cx="2508691" cy="1592655"/>
          </a:xfrm>
          <a:prstGeom prst="rect">
            <a:avLst/>
          </a:prstGeom>
        </p:spPr>
      </p:pic>
      <p:sp>
        <p:nvSpPr>
          <p:cNvPr id="12" name="TextBox 11"/>
          <p:cNvSpPr txBox="1"/>
          <p:nvPr/>
        </p:nvSpPr>
        <p:spPr>
          <a:xfrm>
            <a:off x="6530469" y="1478907"/>
            <a:ext cx="1709056" cy="430855"/>
          </a:xfrm>
          <a:prstGeom prst="rect">
            <a:avLst/>
          </a:prstGeom>
          <a:noFill/>
        </p:spPr>
        <p:txBody>
          <a:bodyPr wrap="none" lIns="91407" tIns="45704" rIns="91407" bIns="45704" rtlCol="0">
            <a:spAutoFit/>
          </a:bodyPr>
          <a:lstStyle/>
          <a:p>
            <a:pPr marL="0" lvl="2"/>
            <a:r>
              <a:rPr lang="en-US" b="1" dirty="0"/>
              <a:t>automating</a:t>
            </a:r>
            <a:endParaRPr lang="en-US" b="1" dirty="0">
              <a:solidFill>
                <a:srgbClr val="FF0000"/>
              </a:solidFill>
            </a:endParaRPr>
          </a:p>
        </p:txBody>
      </p:sp>
      <p:sp>
        <p:nvSpPr>
          <p:cNvPr id="13" name="TextBox 12"/>
          <p:cNvSpPr txBox="1"/>
          <p:nvPr/>
        </p:nvSpPr>
        <p:spPr>
          <a:xfrm>
            <a:off x="6530469" y="1957408"/>
            <a:ext cx="1112738" cy="430855"/>
          </a:xfrm>
          <a:prstGeom prst="rect">
            <a:avLst/>
          </a:prstGeom>
          <a:noFill/>
        </p:spPr>
        <p:txBody>
          <a:bodyPr wrap="none" lIns="91407" tIns="45704" rIns="91407" bIns="45704" rtlCol="0">
            <a:spAutoFit/>
          </a:bodyPr>
          <a:lstStyle/>
          <a:p>
            <a:pPr marL="0" lvl="2"/>
            <a:r>
              <a:rPr lang="en-US" b="1" dirty="0"/>
              <a:t>insight</a:t>
            </a:r>
            <a:endParaRPr lang="en-US" b="1" dirty="0">
              <a:solidFill>
                <a:srgbClr val="FF0000"/>
              </a:solidFill>
            </a:endParaRPr>
          </a:p>
        </p:txBody>
      </p:sp>
      <p:sp>
        <p:nvSpPr>
          <p:cNvPr id="14" name="TextBox 13"/>
          <p:cNvSpPr txBox="1"/>
          <p:nvPr/>
        </p:nvSpPr>
        <p:spPr>
          <a:xfrm>
            <a:off x="6550798" y="2325302"/>
            <a:ext cx="1112738" cy="430855"/>
          </a:xfrm>
          <a:prstGeom prst="rect">
            <a:avLst/>
          </a:prstGeom>
          <a:noFill/>
        </p:spPr>
        <p:txBody>
          <a:bodyPr wrap="none" lIns="91407" tIns="45704" rIns="91407" bIns="45704" rtlCol="0">
            <a:spAutoFit/>
          </a:bodyPr>
          <a:lstStyle/>
          <a:p>
            <a:pPr marL="0" lvl="2"/>
            <a:r>
              <a:rPr lang="en-US" b="1" dirty="0"/>
              <a:t>testing</a:t>
            </a:r>
            <a:endParaRPr lang="en-US" b="1" dirty="0">
              <a:solidFill>
                <a:srgbClr val="FF0000"/>
              </a:solidFill>
            </a:endParaRPr>
          </a:p>
        </p:txBody>
      </p:sp>
      <p:sp>
        <p:nvSpPr>
          <p:cNvPr id="15" name="TextBox 14"/>
          <p:cNvSpPr txBox="1"/>
          <p:nvPr/>
        </p:nvSpPr>
        <p:spPr>
          <a:xfrm>
            <a:off x="6530469" y="2727469"/>
            <a:ext cx="1896606" cy="430855"/>
          </a:xfrm>
          <a:prstGeom prst="rect">
            <a:avLst/>
          </a:prstGeom>
          <a:noFill/>
        </p:spPr>
        <p:txBody>
          <a:bodyPr wrap="none" lIns="91407" tIns="45704" rIns="91407" bIns="45704" rtlCol="0">
            <a:spAutoFit/>
          </a:bodyPr>
          <a:lstStyle/>
          <a:p>
            <a:pPr marL="0" lvl="2"/>
            <a:r>
              <a:rPr lang="en-US" b="1" dirty="0"/>
              <a:t>prioritization</a:t>
            </a:r>
            <a:endParaRPr lang="en-US" b="1" dirty="0">
              <a:solidFill>
                <a:srgbClr val="FF0000"/>
              </a:solidFill>
            </a:endParaRPr>
          </a:p>
        </p:txBody>
      </p:sp>
      <p:sp>
        <p:nvSpPr>
          <p:cNvPr id="16" name="TextBox 15"/>
          <p:cNvSpPr txBox="1"/>
          <p:nvPr/>
        </p:nvSpPr>
        <p:spPr>
          <a:xfrm>
            <a:off x="6463834" y="3192730"/>
            <a:ext cx="1441354" cy="430855"/>
          </a:xfrm>
          <a:prstGeom prst="rect">
            <a:avLst/>
          </a:prstGeom>
          <a:noFill/>
        </p:spPr>
        <p:txBody>
          <a:bodyPr wrap="none" lIns="91407" tIns="45704" rIns="91407" bIns="45704" rtlCol="0">
            <a:spAutoFit/>
          </a:bodyPr>
          <a:lstStyle/>
          <a:p>
            <a:pPr marL="0" lvl="2"/>
            <a:r>
              <a:rPr lang="en-US" b="1" dirty="0"/>
              <a:t>inference</a:t>
            </a:r>
            <a:endParaRPr lang="en-US" b="1" dirty="0">
              <a:solidFill>
                <a:srgbClr val="FF0000"/>
              </a:solidFill>
            </a:endParaRPr>
          </a:p>
        </p:txBody>
      </p:sp>
      <p:sp>
        <p:nvSpPr>
          <p:cNvPr id="17" name="TextBox 16"/>
          <p:cNvSpPr txBox="1"/>
          <p:nvPr/>
        </p:nvSpPr>
        <p:spPr>
          <a:xfrm>
            <a:off x="5891736" y="3529066"/>
            <a:ext cx="2460863" cy="430855"/>
          </a:xfrm>
          <a:prstGeom prst="rect">
            <a:avLst/>
          </a:prstGeom>
          <a:noFill/>
        </p:spPr>
        <p:txBody>
          <a:bodyPr wrap="none" lIns="91407" tIns="45704" rIns="91407" bIns="45704" rtlCol="0">
            <a:spAutoFit/>
          </a:bodyPr>
          <a:lstStyle/>
          <a:p>
            <a:pPr marL="0" lvl="2"/>
            <a:r>
              <a:rPr lang="en-US" b="1" dirty="0"/>
              <a:t>recommendation</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9E09538B-8050-9642-BAB9-14094EB459F8}" type="slidenum">
              <a:rPr lang="en-US" smtClean="0"/>
              <a:t>44</a:t>
            </a:fld>
            <a:endParaRPr lang="en-US"/>
          </a:p>
        </p:txBody>
      </p:sp>
      <p:sp useBgFill="1">
        <p:nvSpPr>
          <p:cNvPr id="19" name="TextBox 18"/>
          <p:cNvSpPr txBox="1"/>
          <p:nvPr/>
        </p:nvSpPr>
        <p:spPr>
          <a:xfrm>
            <a:off x="685800" y="5867400"/>
            <a:ext cx="7317962" cy="430855"/>
          </a:xfrm>
          <a:prstGeom prst="rect">
            <a:avLst/>
          </a:prstGeom>
        </p:spPr>
        <p:txBody>
          <a:bodyPr wrap="none" lIns="91407" tIns="45704" rIns="91407" bIns="45704" rtlCol="0">
            <a:spAutoFit/>
          </a:bodyPr>
          <a:lstStyle/>
          <a:p>
            <a:pPr marL="0" lvl="2"/>
            <a:r>
              <a:rPr lang="en-US" b="1" dirty="0"/>
              <a:t>Expand focus to meet new needs that you can serve</a:t>
            </a:r>
          </a:p>
        </p:txBody>
      </p:sp>
    </p:spTree>
    <p:custDataLst>
      <p:tags r:id="rId1"/>
    </p:custDataLst>
    <p:extLst>
      <p:ext uri="{BB962C8B-B14F-4D97-AF65-F5344CB8AC3E}">
        <p14:creationId xmlns:p14="http://schemas.microsoft.com/office/powerpoint/2010/main" val="1337228659"/>
      </p:ext>
    </p:extLst>
  </p:cSld>
  <p:clrMapOvr>
    <a:masterClrMapping/>
  </p:clrMapOvr>
  <mc:AlternateContent xmlns:mc="http://schemas.openxmlformats.org/markup-compatibility/2006" xmlns:p14="http://schemas.microsoft.com/office/powerpoint/2010/main">
    <mc:Choice Requires="p14">
      <p:transition spd="slow" p14:dur="2000" advTm="187779"/>
    </mc:Choice>
    <mc:Fallback xmlns="">
      <p:transition spd="slow" advTm="1877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O3: To Grow, Expand the Target Artefacts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8" name="Picture 7" descr="C:\Users\vahid\AppData\Local\Microsoft\Windows\INetCache\Content.Word\target-lin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111399"/>
            <a:ext cx="6705600" cy="4114800"/>
          </a:xfrm>
          <a:prstGeom prst="rect">
            <a:avLst/>
          </a:prstGeom>
          <a:noFill/>
          <a:ln>
            <a:noFill/>
          </a:ln>
        </p:spPr>
      </p:pic>
      <p:pic>
        <p:nvPicPr>
          <p:cNvPr id="9" name="Picture 8" descr="C:\Users\vahid\AppData\Local\Microsoft\Windows\INetCache\Content.Word\target-pi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3003699"/>
            <a:ext cx="2743200" cy="1917700"/>
          </a:xfrm>
          <a:prstGeom prst="rect">
            <a:avLst/>
          </a:prstGeom>
          <a:noFill/>
          <a:ln>
            <a:noFill/>
          </a:ln>
        </p:spPr>
      </p:pic>
      <p:sp>
        <p:nvSpPr>
          <p:cNvPr id="7" name="Rectangle 6"/>
          <p:cNvSpPr/>
          <p:nvPr/>
        </p:nvSpPr>
        <p:spPr>
          <a:xfrm>
            <a:off x="550333" y="5783759"/>
            <a:ext cx="8500533" cy="769441"/>
          </a:xfrm>
          <a:prstGeom prst="rect">
            <a:avLst/>
          </a:prstGeom>
        </p:spPr>
        <p:txBody>
          <a:bodyPr wrap="square">
            <a:spAutoFit/>
          </a:bodyPr>
          <a:lstStyle/>
          <a:p>
            <a:pPr marL="0" lvl="2"/>
            <a:r>
              <a:rPr lang="en-GB" b="1" dirty="0">
                <a:latin typeface="Tahoma" charset="0"/>
                <a:ea typeface="ＭＳ Ｐゴシック" charset="0"/>
                <a:cs typeface="ＭＳ Ｐゴシック" charset="0"/>
              </a:rPr>
              <a:t>Expand target</a:t>
            </a:r>
            <a:r>
              <a:rPr lang="en-GB" b="1">
                <a:latin typeface="Tahoma" charset="0"/>
                <a:ea typeface="ＭＳ Ｐゴシック" charset="0"/>
                <a:cs typeface="ＭＳ Ｐゴシック" charset="0"/>
              </a:rPr>
              <a:t>: new refactoring </a:t>
            </a:r>
            <a:r>
              <a:rPr lang="en-GB" b="1" dirty="0">
                <a:latin typeface="Tahoma" charset="0"/>
                <a:ea typeface="ＭＳ Ｐゴシック" charset="0"/>
                <a:cs typeface="ＭＳ Ｐゴシック" charset="0"/>
              </a:rPr>
              <a:t>research is about change to the </a:t>
            </a:r>
            <a:r>
              <a:rPr lang="en-GB" b="1" dirty="0">
                <a:solidFill>
                  <a:srgbClr val="FF0000"/>
                </a:solidFill>
                <a:latin typeface="Tahoma" charset="0"/>
                <a:ea typeface="ＭＳ Ｐゴシック" charset="0"/>
                <a:cs typeface="ＭＳ Ｐゴシック" charset="0"/>
              </a:rPr>
              <a:t>code, models, architecture, DB, UI </a:t>
            </a:r>
            <a:endParaRPr lang="en-US" dirty="0"/>
          </a:p>
        </p:txBody>
      </p:sp>
      <p:sp>
        <p:nvSpPr>
          <p:cNvPr id="10" name="TextBox 9"/>
          <p:cNvSpPr txBox="1"/>
          <p:nvPr/>
        </p:nvSpPr>
        <p:spPr>
          <a:xfrm>
            <a:off x="5927272" y="1950544"/>
            <a:ext cx="845037" cy="430855"/>
          </a:xfrm>
          <a:prstGeom prst="rect">
            <a:avLst/>
          </a:prstGeom>
          <a:noFill/>
        </p:spPr>
        <p:txBody>
          <a:bodyPr wrap="none" lIns="91407" tIns="45704" rIns="91407" bIns="45704" rtlCol="0">
            <a:spAutoFit/>
          </a:bodyPr>
          <a:lstStyle/>
          <a:p>
            <a:pPr marL="0" lvl="2"/>
            <a:r>
              <a:rPr lang="en-US" b="1" dirty="0"/>
              <a:t>code</a:t>
            </a:r>
            <a:endParaRPr lang="en-US" b="1" dirty="0">
              <a:solidFill>
                <a:srgbClr val="FF0000"/>
              </a:solidFill>
            </a:endParaRPr>
          </a:p>
        </p:txBody>
      </p:sp>
      <p:sp>
        <p:nvSpPr>
          <p:cNvPr id="11" name="TextBox 10"/>
          <p:cNvSpPr txBox="1"/>
          <p:nvPr/>
        </p:nvSpPr>
        <p:spPr>
          <a:xfrm>
            <a:off x="6215744" y="1470362"/>
            <a:ext cx="1173653" cy="430855"/>
          </a:xfrm>
          <a:prstGeom prst="rect">
            <a:avLst/>
          </a:prstGeom>
          <a:noFill/>
        </p:spPr>
        <p:txBody>
          <a:bodyPr wrap="none" lIns="91407" tIns="45704" rIns="91407" bIns="45704" rtlCol="0">
            <a:spAutoFit/>
          </a:bodyPr>
          <a:lstStyle/>
          <a:p>
            <a:pPr marL="0" lvl="2"/>
            <a:r>
              <a:rPr lang="en-US" b="1" dirty="0"/>
              <a:t>models</a:t>
            </a:r>
            <a:endParaRPr lang="en-US" b="1" dirty="0">
              <a:solidFill>
                <a:srgbClr val="FF0000"/>
              </a:solidFill>
            </a:endParaRPr>
          </a:p>
        </p:txBody>
      </p:sp>
      <p:sp>
        <p:nvSpPr>
          <p:cNvPr id="12" name="TextBox 11"/>
          <p:cNvSpPr txBox="1"/>
          <p:nvPr/>
        </p:nvSpPr>
        <p:spPr>
          <a:xfrm>
            <a:off x="6192971" y="2414093"/>
            <a:ext cx="1802030" cy="430855"/>
          </a:xfrm>
          <a:prstGeom prst="rect">
            <a:avLst/>
          </a:prstGeom>
          <a:noFill/>
        </p:spPr>
        <p:txBody>
          <a:bodyPr wrap="none" lIns="91407" tIns="45704" rIns="91407" bIns="45704" rtlCol="0">
            <a:spAutoFit/>
          </a:bodyPr>
          <a:lstStyle/>
          <a:p>
            <a:pPr marL="0" lvl="2"/>
            <a:r>
              <a:rPr lang="en-US" b="1"/>
              <a:t>architecture</a:t>
            </a:r>
            <a:endParaRPr lang="en-US" b="1" dirty="0">
              <a:solidFill>
                <a:srgbClr val="FF0000"/>
              </a:solidFill>
            </a:endParaRPr>
          </a:p>
        </p:txBody>
      </p:sp>
      <p:sp>
        <p:nvSpPr>
          <p:cNvPr id="13" name="TextBox 12"/>
          <p:cNvSpPr txBox="1"/>
          <p:nvPr/>
        </p:nvSpPr>
        <p:spPr>
          <a:xfrm>
            <a:off x="5969905" y="3733419"/>
            <a:ext cx="591762" cy="430855"/>
          </a:xfrm>
          <a:prstGeom prst="rect">
            <a:avLst/>
          </a:prstGeom>
          <a:noFill/>
        </p:spPr>
        <p:txBody>
          <a:bodyPr wrap="none" lIns="91407" tIns="45704" rIns="91407" bIns="45704" rtlCol="0">
            <a:spAutoFit/>
          </a:bodyPr>
          <a:lstStyle/>
          <a:p>
            <a:pPr marL="0" lvl="2"/>
            <a:r>
              <a:rPr lang="en-US" b="1" dirty="0"/>
              <a:t>DB</a:t>
            </a:r>
            <a:endParaRPr lang="en-US" b="1" dirty="0">
              <a:solidFill>
                <a:srgbClr val="FF0000"/>
              </a:solidFill>
            </a:endParaRPr>
          </a:p>
        </p:txBody>
      </p:sp>
      <p:sp>
        <p:nvSpPr>
          <p:cNvPr id="14" name="TextBox 13"/>
          <p:cNvSpPr txBox="1"/>
          <p:nvPr/>
        </p:nvSpPr>
        <p:spPr>
          <a:xfrm>
            <a:off x="6192971" y="4107557"/>
            <a:ext cx="466728" cy="430855"/>
          </a:xfrm>
          <a:prstGeom prst="rect">
            <a:avLst/>
          </a:prstGeom>
          <a:noFill/>
        </p:spPr>
        <p:txBody>
          <a:bodyPr wrap="none" lIns="91407" tIns="45704" rIns="91407" bIns="45704" rtlCol="0">
            <a:spAutoFit/>
          </a:bodyPr>
          <a:lstStyle/>
          <a:p>
            <a:pPr marL="0" lvl="2"/>
            <a:r>
              <a:rPr lang="en-US" b="1" dirty="0"/>
              <a:t>UI</a:t>
            </a:r>
            <a:endParaRPr lang="en-US" b="1" dirty="0">
              <a:solidFill>
                <a:srgbClr val="FF0000"/>
              </a:solidFill>
            </a:endParaRPr>
          </a:p>
        </p:txBody>
      </p:sp>
      <p:sp>
        <p:nvSpPr>
          <p:cNvPr id="3" name="Slide Number Placeholder 2"/>
          <p:cNvSpPr>
            <a:spLocks noGrp="1"/>
          </p:cNvSpPr>
          <p:nvPr>
            <p:ph type="sldNum" sz="quarter" idx="10"/>
          </p:nvPr>
        </p:nvSpPr>
        <p:spPr/>
        <p:txBody>
          <a:bodyPr/>
          <a:lstStyle/>
          <a:p>
            <a:fld id="{9E09538B-8050-9642-BAB9-14094EB459F8}" type="slidenum">
              <a:rPr lang="en-US" smtClean="0"/>
              <a:t>45</a:t>
            </a:fld>
            <a:endParaRPr lang="en-US"/>
          </a:p>
        </p:txBody>
      </p:sp>
    </p:spTree>
    <p:custDataLst>
      <p:tags r:id="rId1"/>
    </p:custDataLst>
    <p:extLst>
      <p:ext uri="{BB962C8B-B14F-4D97-AF65-F5344CB8AC3E}">
        <p14:creationId xmlns:p14="http://schemas.microsoft.com/office/powerpoint/2010/main" val="99884391"/>
      </p:ext>
    </p:extLst>
  </p:cSld>
  <p:clrMapOvr>
    <a:masterClrMapping/>
  </p:clrMapOvr>
  <mc:AlternateContent xmlns:mc="http://schemas.openxmlformats.org/markup-compatibility/2006" xmlns:p14="http://schemas.microsoft.com/office/powerpoint/2010/main">
    <mc:Choice Requires="p14">
      <p:transition spd="slow" p14:dur="2000" advTm="59327"/>
    </mc:Choice>
    <mc:Fallback xmlns="">
      <p:transition spd="slow" advTm="59327"/>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88901"/>
            <a:ext cx="8534400" cy="990600"/>
          </a:xfrm>
        </p:spPr>
        <p:txBody>
          <a:bodyPr>
            <a:normAutofit/>
          </a:bodyPr>
          <a:lstStyle/>
          <a:p>
            <a:r>
              <a:rPr lang="en-US" b="1" dirty="0">
                <a:solidFill>
                  <a:srgbClr val="1F4C7F"/>
                </a:solidFill>
              </a:rPr>
              <a:t>O4: To Grow, Expand Objectives (the WHY) </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8" name="Picture 7" descr="C:\Users\vahid\AppData\Local\Microsoft\Windows\INetCache\Content.Word\objectives-lin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143000"/>
            <a:ext cx="6096000" cy="3024505"/>
          </a:xfrm>
          <a:prstGeom prst="rect">
            <a:avLst/>
          </a:prstGeom>
          <a:noFill/>
          <a:ln>
            <a:noFill/>
          </a:ln>
        </p:spPr>
      </p:pic>
      <p:pic>
        <p:nvPicPr>
          <p:cNvPr id="10" name="Picture 9" descr="C:\Users\vahid\AppData\Local\Microsoft\Windows\INetCache\Content.Word\objectives-pi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2466340"/>
            <a:ext cx="2743200" cy="1648460"/>
          </a:xfrm>
          <a:prstGeom prst="rect">
            <a:avLst/>
          </a:prstGeom>
          <a:noFill/>
          <a:ln>
            <a:noFill/>
          </a:ln>
        </p:spPr>
      </p:pic>
      <p:sp>
        <p:nvSpPr>
          <p:cNvPr id="9" name="TextBox 8"/>
          <p:cNvSpPr txBox="1"/>
          <p:nvPr/>
        </p:nvSpPr>
        <p:spPr>
          <a:xfrm>
            <a:off x="255118" y="5181722"/>
            <a:ext cx="8162745" cy="769409"/>
          </a:xfrm>
          <a:prstGeom prst="rect">
            <a:avLst/>
          </a:prstGeom>
          <a:noFill/>
        </p:spPr>
        <p:txBody>
          <a:bodyPr wrap="none" lIns="91407" tIns="45704" rIns="91407" bIns="45704" rtlCol="0">
            <a:spAutoFit/>
          </a:bodyPr>
          <a:lstStyle/>
          <a:p>
            <a:pPr marL="0" lvl="2"/>
            <a:r>
              <a:rPr lang="en-US" b="1" dirty="0"/>
              <a:t>Expand Objectives: new refactoring research is to improve</a:t>
            </a:r>
            <a:r>
              <a:rPr lang="en-US" b="1" dirty="0">
                <a:solidFill>
                  <a:srgbClr val="FF0000"/>
                </a:solidFill>
              </a:rPr>
              <a:t> </a:t>
            </a:r>
          </a:p>
          <a:p>
            <a:pPr marL="0" lvl="2"/>
            <a:r>
              <a:rPr lang="en-US" b="1" dirty="0">
                <a:solidFill>
                  <a:srgbClr val="FF0000"/>
                </a:solidFill>
              </a:rPr>
              <a:t>performance, security, migration </a:t>
            </a:r>
            <a:r>
              <a:rPr lang="en-US" b="1" dirty="0">
                <a:solidFill>
                  <a:schemeClr val="tx2"/>
                </a:solidFill>
              </a:rPr>
              <a:t>(beyond internal quality)</a:t>
            </a:r>
          </a:p>
        </p:txBody>
      </p:sp>
      <p:sp>
        <p:nvSpPr>
          <p:cNvPr id="11" name="TextBox 10"/>
          <p:cNvSpPr txBox="1"/>
          <p:nvPr/>
        </p:nvSpPr>
        <p:spPr>
          <a:xfrm>
            <a:off x="5867400" y="1151353"/>
            <a:ext cx="1895004" cy="430855"/>
          </a:xfrm>
          <a:prstGeom prst="rect">
            <a:avLst/>
          </a:prstGeom>
          <a:noFill/>
        </p:spPr>
        <p:txBody>
          <a:bodyPr wrap="none" lIns="91407" tIns="45704" rIns="91407" bIns="45704" rtlCol="0">
            <a:spAutoFit/>
          </a:bodyPr>
          <a:lstStyle/>
          <a:p>
            <a:pPr marL="0" lvl="2"/>
            <a:r>
              <a:rPr lang="en-US" b="1" dirty="0"/>
              <a:t>performance</a:t>
            </a:r>
            <a:endParaRPr lang="en-US" b="1" dirty="0">
              <a:solidFill>
                <a:srgbClr val="FF0000"/>
              </a:solidFill>
            </a:endParaRPr>
          </a:p>
        </p:txBody>
      </p:sp>
      <p:sp>
        <p:nvSpPr>
          <p:cNvPr id="12" name="TextBox 11"/>
          <p:cNvSpPr txBox="1"/>
          <p:nvPr/>
        </p:nvSpPr>
        <p:spPr>
          <a:xfrm>
            <a:off x="5867400" y="1775071"/>
            <a:ext cx="2196368" cy="430855"/>
          </a:xfrm>
          <a:prstGeom prst="rect">
            <a:avLst/>
          </a:prstGeom>
          <a:noFill/>
        </p:spPr>
        <p:txBody>
          <a:bodyPr wrap="none" lIns="91407" tIns="45704" rIns="91407" bIns="45704" rtlCol="0">
            <a:spAutoFit/>
          </a:bodyPr>
          <a:lstStyle/>
          <a:p>
            <a:pPr marL="0" lvl="2"/>
            <a:r>
              <a:rPr lang="en-US" b="1" dirty="0"/>
              <a:t>internal quality</a:t>
            </a:r>
            <a:endParaRPr lang="en-US" b="1" dirty="0">
              <a:solidFill>
                <a:srgbClr val="FF0000"/>
              </a:solidFill>
            </a:endParaRPr>
          </a:p>
        </p:txBody>
      </p:sp>
      <p:sp>
        <p:nvSpPr>
          <p:cNvPr id="13" name="TextBox 12"/>
          <p:cNvSpPr txBox="1"/>
          <p:nvPr/>
        </p:nvSpPr>
        <p:spPr>
          <a:xfrm>
            <a:off x="5801196" y="2418357"/>
            <a:ext cx="1268229" cy="430855"/>
          </a:xfrm>
          <a:prstGeom prst="rect">
            <a:avLst/>
          </a:prstGeom>
          <a:noFill/>
        </p:spPr>
        <p:txBody>
          <a:bodyPr wrap="none" lIns="91407" tIns="45704" rIns="91407" bIns="45704" rtlCol="0">
            <a:spAutoFit/>
          </a:bodyPr>
          <a:lstStyle/>
          <a:p>
            <a:pPr marL="0" lvl="2"/>
            <a:r>
              <a:rPr lang="en-US" b="1" dirty="0"/>
              <a:t>security</a:t>
            </a:r>
            <a:endParaRPr lang="en-US" b="1" dirty="0">
              <a:solidFill>
                <a:srgbClr val="FF0000"/>
              </a:solidFill>
            </a:endParaRPr>
          </a:p>
        </p:txBody>
      </p:sp>
      <p:sp>
        <p:nvSpPr>
          <p:cNvPr id="14" name="TextBox 13"/>
          <p:cNvSpPr txBox="1"/>
          <p:nvPr/>
        </p:nvSpPr>
        <p:spPr>
          <a:xfrm>
            <a:off x="5741044" y="2826647"/>
            <a:ext cx="1471811" cy="430855"/>
          </a:xfrm>
          <a:prstGeom prst="rect">
            <a:avLst/>
          </a:prstGeom>
          <a:noFill/>
        </p:spPr>
        <p:txBody>
          <a:bodyPr wrap="none" lIns="91407" tIns="45704" rIns="91407" bIns="45704" rtlCol="0">
            <a:spAutoFit/>
          </a:bodyPr>
          <a:lstStyle/>
          <a:p>
            <a:pPr marL="0" lvl="2"/>
            <a:r>
              <a:rPr lang="en-US" b="1" dirty="0"/>
              <a:t>migration</a:t>
            </a:r>
            <a:endParaRPr lang="en-US" b="1" dirty="0">
              <a:solidFill>
                <a:srgbClr val="FF0000"/>
              </a:solidFill>
            </a:endParaRPr>
          </a:p>
        </p:txBody>
      </p:sp>
      <p:sp>
        <p:nvSpPr>
          <p:cNvPr id="2" name="Slide Number Placeholder 1"/>
          <p:cNvSpPr>
            <a:spLocks noGrp="1"/>
          </p:cNvSpPr>
          <p:nvPr>
            <p:ph type="sldNum" sz="quarter" idx="10"/>
          </p:nvPr>
        </p:nvSpPr>
        <p:spPr/>
        <p:txBody>
          <a:bodyPr/>
          <a:lstStyle/>
          <a:p>
            <a:fld id="{9E09538B-8050-9642-BAB9-14094EB459F8}" type="slidenum">
              <a:rPr lang="en-US" smtClean="0"/>
              <a:t>46</a:t>
            </a:fld>
            <a:endParaRPr lang="en-US"/>
          </a:p>
        </p:txBody>
      </p:sp>
    </p:spTree>
    <p:custDataLst>
      <p:tags r:id="rId1"/>
    </p:custDataLst>
    <p:extLst>
      <p:ext uri="{BB962C8B-B14F-4D97-AF65-F5344CB8AC3E}">
        <p14:creationId xmlns:p14="http://schemas.microsoft.com/office/powerpoint/2010/main" val="1851489922"/>
      </p:ext>
    </p:extLst>
  </p:cSld>
  <p:clrMapOvr>
    <a:masterClrMapping/>
  </p:clrMapOvr>
  <mc:AlternateContent xmlns:mc="http://schemas.openxmlformats.org/markup-compatibility/2006" xmlns:p14="http://schemas.microsoft.com/office/powerpoint/2010/main">
    <mc:Choice Requires="p14">
      <p:transition spd="slow" p14:dur="2000" advTm="179200"/>
    </mc:Choice>
    <mc:Fallback xmlns="">
      <p:transition spd="slow" advTm="1792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O5: To Grow, Adopt new Techniques </a:t>
            </a:r>
            <a:br>
              <a:rPr lang="en-US" b="1" dirty="0">
                <a:solidFill>
                  <a:srgbClr val="1F4C7F"/>
                </a:solidFill>
              </a:rPr>
            </a:br>
            <a:r>
              <a:rPr lang="en-US" b="1" dirty="0">
                <a:solidFill>
                  <a:srgbClr val="1F4C7F"/>
                </a:solidFill>
              </a:rPr>
              <a:t>(the HOW)</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7450"/>
            <a:ext cx="5994400" cy="37592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446" y="3447917"/>
            <a:ext cx="2987108" cy="1879600"/>
          </a:xfrm>
          <a:prstGeom prst="rect">
            <a:avLst/>
          </a:prstGeom>
        </p:spPr>
      </p:pic>
      <p:sp>
        <p:nvSpPr>
          <p:cNvPr id="10" name="TextBox 9"/>
          <p:cNvSpPr txBox="1"/>
          <p:nvPr/>
        </p:nvSpPr>
        <p:spPr>
          <a:xfrm>
            <a:off x="5592950" y="1204383"/>
            <a:ext cx="2508954" cy="769409"/>
          </a:xfrm>
          <a:prstGeom prst="rect">
            <a:avLst/>
          </a:prstGeom>
          <a:noFill/>
        </p:spPr>
        <p:txBody>
          <a:bodyPr wrap="none" lIns="91407" tIns="45704" rIns="91407" bIns="45704" rtlCol="0">
            <a:spAutoFit/>
          </a:bodyPr>
          <a:lstStyle/>
          <a:p>
            <a:pPr marL="0" lvl="2"/>
            <a:r>
              <a:rPr lang="en-US" b="1" dirty="0"/>
              <a:t>static </a:t>
            </a:r>
            <a:r>
              <a:rPr lang="en-US" b="1"/>
              <a:t>&amp; dynamic </a:t>
            </a:r>
          </a:p>
          <a:p>
            <a:pPr marL="0" lvl="2"/>
            <a:r>
              <a:rPr lang="en-US" b="1" dirty="0"/>
              <a:t>analysis</a:t>
            </a:r>
            <a:endParaRPr lang="en-US" b="1" dirty="0">
              <a:solidFill>
                <a:srgbClr val="FF0000"/>
              </a:solidFill>
            </a:endParaRPr>
          </a:p>
        </p:txBody>
      </p:sp>
      <p:sp>
        <p:nvSpPr>
          <p:cNvPr id="11" name="TextBox 10"/>
          <p:cNvSpPr txBox="1"/>
          <p:nvPr/>
        </p:nvSpPr>
        <p:spPr>
          <a:xfrm>
            <a:off x="5504098" y="2520364"/>
            <a:ext cx="2007214" cy="430855"/>
          </a:xfrm>
          <a:prstGeom prst="rect">
            <a:avLst/>
          </a:prstGeom>
          <a:noFill/>
        </p:spPr>
        <p:txBody>
          <a:bodyPr wrap="none" lIns="91407" tIns="45704" rIns="91407" bIns="45704" rtlCol="0">
            <a:spAutoFit/>
          </a:bodyPr>
          <a:lstStyle/>
          <a:p>
            <a:pPr marL="0" lvl="2"/>
            <a:r>
              <a:rPr lang="en-US" b="1" dirty="0"/>
              <a:t>search-based</a:t>
            </a:r>
            <a:endParaRPr lang="en-US" b="1" dirty="0">
              <a:solidFill>
                <a:srgbClr val="FF0000"/>
              </a:solidFill>
            </a:endParaRPr>
          </a:p>
        </p:txBody>
      </p:sp>
      <p:sp>
        <p:nvSpPr>
          <p:cNvPr id="12" name="TextBox 11"/>
          <p:cNvSpPr txBox="1"/>
          <p:nvPr/>
        </p:nvSpPr>
        <p:spPr>
          <a:xfrm>
            <a:off x="5561986" y="2875851"/>
            <a:ext cx="1771572" cy="430855"/>
          </a:xfrm>
          <a:prstGeom prst="rect">
            <a:avLst/>
          </a:prstGeom>
          <a:noFill/>
        </p:spPr>
        <p:txBody>
          <a:bodyPr wrap="none" lIns="91407" tIns="45704" rIns="91407" bIns="45704" rtlCol="0">
            <a:spAutoFit/>
          </a:bodyPr>
          <a:lstStyle/>
          <a:p>
            <a:pPr marL="0" lvl="2"/>
            <a:r>
              <a:rPr lang="en-US" b="1" dirty="0"/>
              <a:t>data mining</a:t>
            </a:r>
            <a:endParaRPr lang="en-US" b="1" dirty="0">
              <a:solidFill>
                <a:srgbClr val="FF0000"/>
              </a:solidFill>
            </a:endParaRPr>
          </a:p>
        </p:txBody>
      </p:sp>
      <p:sp>
        <p:nvSpPr>
          <p:cNvPr id="14" name="TextBox 13"/>
          <p:cNvSpPr txBox="1"/>
          <p:nvPr/>
        </p:nvSpPr>
        <p:spPr>
          <a:xfrm>
            <a:off x="210610" y="5638800"/>
            <a:ext cx="8289382" cy="769409"/>
          </a:xfrm>
          <a:prstGeom prst="rect">
            <a:avLst/>
          </a:prstGeom>
          <a:noFill/>
        </p:spPr>
        <p:txBody>
          <a:bodyPr wrap="none" lIns="91407" tIns="45704" rIns="91407" bIns="45704" rtlCol="0">
            <a:spAutoFit/>
          </a:bodyPr>
          <a:lstStyle/>
          <a:p>
            <a:pPr marL="0" lvl="2"/>
            <a:r>
              <a:rPr lang="en-US" b="1" dirty="0"/>
              <a:t>New refactoring research via </a:t>
            </a:r>
            <a:r>
              <a:rPr lang="en-US" b="1" dirty="0">
                <a:solidFill>
                  <a:srgbClr val="FF0000"/>
                </a:solidFill>
              </a:rPr>
              <a:t>static analysis, search-based, </a:t>
            </a:r>
          </a:p>
          <a:p>
            <a:pPr marL="0" lvl="2"/>
            <a:r>
              <a:rPr lang="en-US" b="1" dirty="0">
                <a:solidFill>
                  <a:srgbClr val="FF0000"/>
                </a:solidFill>
              </a:rPr>
              <a:t>data mining</a:t>
            </a:r>
          </a:p>
        </p:txBody>
      </p:sp>
      <p:sp>
        <p:nvSpPr>
          <p:cNvPr id="4" name="Slide Number Placeholder 3"/>
          <p:cNvSpPr>
            <a:spLocks noGrp="1"/>
          </p:cNvSpPr>
          <p:nvPr>
            <p:ph type="sldNum" sz="quarter" idx="10"/>
          </p:nvPr>
        </p:nvSpPr>
        <p:spPr/>
        <p:txBody>
          <a:bodyPr/>
          <a:lstStyle/>
          <a:p>
            <a:fld id="{9E09538B-8050-9642-BAB9-14094EB459F8}" type="slidenum">
              <a:rPr lang="en-US" smtClean="0"/>
              <a:t>47</a:t>
            </a:fld>
            <a:endParaRPr lang="en-US"/>
          </a:p>
        </p:txBody>
      </p:sp>
    </p:spTree>
    <p:custDataLst>
      <p:tags r:id="rId1"/>
    </p:custDataLst>
    <p:extLst>
      <p:ext uri="{BB962C8B-B14F-4D97-AF65-F5344CB8AC3E}">
        <p14:creationId xmlns:p14="http://schemas.microsoft.com/office/powerpoint/2010/main" val="234598395"/>
      </p:ext>
    </p:extLst>
  </p:cSld>
  <p:clrMapOvr>
    <a:masterClrMapping/>
  </p:clrMapOvr>
  <mc:AlternateContent xmlns:mc="http://schemas.openxmlformats.org/markup-compatibility/2006" xmlns:p14="http://schemas.microsoft.com/office/powerpoint/2010/main">
    <mc:Choice Requires="p14">
      <p:transition spd="slow" p14:dur="2000" advTm="86765"/>
    </mc:Choice>
    <mc:Fallback xmlns="">
      <p:transition spd="slow" advTm="86765"/>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O6: To Increase Practical Impact, </a:t>
            </a:r>
            <a:br>
              <a:rPr lang="en-US" b="1" dirty="0">
                <a:solidFill>
                  <a:srgbClr val="1F4C7F"/>
                </a:solidFill>
              </a:rPr>
            </a:br>
            <a:r>
              <a:rPr lang="en-US" b="1" dirty="0">
                <a:solidFill>
                  <a:srgbClr val="1F4C7F"/>
                </a:solidFill>
              </a:rPr>
              <a:t>Work with Industry</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8" name="Picture 7" descr="C:\Users\vahid\AppData\Local\Microsoft\Windows\INetCache\Content.Word\evaluation-lin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219200"/>
            <a:ext cx="6172200" cy="3308985"/>
          </a:xfrm>
          <a:prstGeom prst="rect">
            <a:avLst/>
          </a:prstGeom>
          <a:noFill/>
          <a:ln>
            <a:noFill/>
          </a:ln>
        </p:spPr>
      </p:pic>
      <p:pic>
        <p:nvPicPr>
          <p:cNvPr id="9" name="Picture 8" descr="C:\Users\vahid\AppData\Local\Microsoft\Windows\INetCache\Content.Word\evaluation-pi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0800" y="2209800"/>
            <a:ext cx="2743200" cy="1648460"/>
          </a:xfrm>
          <a:prstGeom prst="rect">
            <a:avLst/>
          </a:prstGeom>
          <a:noFill/>
          <a:ln>
            <a:noFill/>
          </a:ln>
        </p:spPr>
      </p:pic>
      <p:sp>
        <p:nvSpPr>
          <p:cNvPr id="7" name="TextBox 6"/>
          <p:cNvSpPr txBox="1"/>
          <p:nvPr/>
        </p:nvSpPr>
        <p:spPr>
          <a:xfrm>
            <a:off x="5983113" y="1300692"/>
            <a:ext cx="2589104" cy="430855"/>
          </a:xfrm>
          <a:prstGeom prst="rect">
            <a:avLst/>
          </a:prstGeom>
          <a:noFill/>
        </p:spPr>
        <p:txBody>
          <a:bodyPr wrap="none" lIns="91407" tIns="45704" rIns="91407" bIns="45704" rtlCol="0">
            <a:spAutoFit/>
          </a:bodyPr>
          <a:lstStyle/>
          <a:p>
            <a:pPr marL="0" lvl="2"/>
            <a:r>
              <a:rPr lang="en-US" b="1" dirty="0"/>
              <a:t>Open-source data</a:t>
            </a:r>
            <a:endParaRPr lang="en-US" b="1" dirty="0">
              <a:solidFill>
                <a:srgbClr val="FF0000"/>
              </a:solidFill>
            </a:endParaRPr>
          </a:p>
        </p:txBody>
      </p:sp>
      <p:sp>
        <p:nvSpPr>
          <p:cNvPr id="10" name="TextBox 9"/>
          <p:cNvSpPr txBox="1"/>
          <p:nvPr/>
        </p:nvSpPr>
        <p:spPr>
          <a:xfrm>
            <a:off x="5334848" y="2262392"/>
            <a:ext cx="2117821" cy="430855"/>
          </a:xfrm>
          <a:prstGeom prst="rect">
            <a:avLst/>
          </a:prstGeom>
          <a:noFill/>
        </p:spPr>
        <p:txBody>
          <a:bodyPr wrap="none" lIns="91407" tIns="45704" rIns="91407" bIns="45704" rtlCol="0">
            <a:spAutoFit/>
          </a:bodyPr>
          <a:lstStyle/>
          <a:p>
            <a:pPr marL="0" lvl="2"/>
            <a:r>
              <a:rPr lang="en-US" b="1" dirty="0"/>
              <a:t>industrial data</a:t>
            </a:r>
            <a:endParaRPr lang="en-US" b="1" dirty="0">
              <a:solidFill>
                <a:srgbClr val="FF0000"/>
              </a:solidFill>
            </a:endParaRPr>
          </a:p>
        </p:txBody>
      </p:sp>
      <p:sp>
        <p:nvSpPr>
          <p:cNvPr id="11" name="TextBox 10"/>
          <p:cNvSpPr txBox="1"/>
          <p:nvPr/>
        </p:nvSpPr>
        <p:spPr>
          <a:xfrm>
            <a:off x="423333" y="4876800"/>
            <a:ext cx="6641431" cy="1446518"/>
          </a:xfrm>
          <a:prstGeom prst="rect">
            <a:avLst/>
          </a:prstGeom>
          <a:noFill/>
        </p:spPr>
        <p:txBody>
          <a:bodyPr wrap="none" lIns="91407" tIns="45704" rIns="91407" bIns="45704" rtlCol="0">
            <a:spAutoFit/>
          </a:bodyPr>
          <a:lstStyle/>
          <a:p>
            <a:pPr marL="0" lvl="2"/>
            <a:r>
              <a:rPr lang="en-US" b="1" dirty="0"/>
              <a:t>Industrial collaboration levels: </a:t>
            </a:r>
          </a:p>
          <a:p>
            <a:pPr marL="0" lvl="2"/>
            <a:r>
              <a:rPr lang="en-US" b="1" dirty="0"/>
              <a:t>  - surveys with practitioners</a:t>
            </a:r>
          </a:p>
          <a:p>
            <a:pPr marL="0" lvl="2"/>
            <a:r>
              <a:rPr lang="en-US" b="1" dirty="0"/>
              <a:t>  - tool validated on industrial codebase</a:t>
            </a:r>
          </a:p>
          <a:p>
            <a:pPr marL="0" lvl="2"/>
            <a:r>
              <a:rPr lang="en-US" b="1" dirty="0"/>
              <a:t>  - tool licensed to industry, adopted in products</a:t>
            </a:r>
          </a:p>
        </p:txBody>
      </p:sp>
      <p:sp>
        <p:nvSpPr>
          <p:cNvPr id="2" name="Slide Number Placeholder 1"/>
          <p:cNvSpPr>
            <a:spLocks noGrp="1"/>
          </p:cNvSpPr>
          <p:nvPr>
            <p:ph type="sldNum" sz="quarter" idx="10"/>
          </p:nvPr>
        </p:nvSpPr>
        <p:spPr/>
        <p:txBody>
          <a:bodyPr/>
          <a:lstStyle/>
          <a:p>
            <a:fld id="{9E09538B-8050-9642-BAB9-14094EB459F8}" type="slidenum">
              <a:rPr lang="en-US" smtClean="0"/>
              <a:t>48</a:t>
            </a:fld>
            <a:endParaRPr lang="en-US"/>
          </a:p>
        </p:txBody>
      </p:sp>
    </p:spTree>
    <p:custDataLst>
      <p:tags r:id="rId1"/>
    </p:custDataLst>
    <p:extLst>
      <p:ext uri="{BB962C8B-B14F-4D97-AF65-F5344CB8AC3E}">
        <p14:creationId xmlns:p14="http://schemas.microsoft.com/office/powerpoint/2010/main" val="2105042564"/>
      </p:ext>
    </p:extLst>
  </p:cSld>
  <p:clrMapOvr>
    <a:masterClrMapping/>
  </p:clrMapOvr>
  <mc:AlternateContent xmlns:mc="http://schemas.openxmlformats.org/markup-compatibility/2006" xmlns:p14="http://schemas.microsoft.com/office/powerpoint/2010/main">
    <mc:Choice Requires="p14">
      <p:transition spd="slow" p14:dur="2000" advTm="134158"/>
    </mc:Choice>
    <mc:Fallback xmlns="">
      <p:transition spd="slow" advTm="13415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The Big Growth from 2012-2013</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07" y="1079501"/>
            <a:ext cx="8349259" cy="5016499"/>
          </a:xfrm>
          <a:prstGeom prst="rect">
            <a:avLst/>
          </a:prstGeom>
        </p:spPr>
      </p:pic>
      <p:sp>
        <p:nvSpPr>
          <p:cNvPr id="3" name="Slide Number Placeholder 2"/>
          <p:cNvSpPr>
            <a:spLocks noGrp="1"/>
          </p:cNvSpPr>
          <p:nvPr>
            <p:ph type="sldNum" sz="quarter" idx="10"/>
          </p:nvPr>
        </p:nvSpPr>
        <p:spPr/>
        <p:txBody>
          <a:bodyPr/>
          <a:lstStyle/>
          <a:p>
            <a:fld id="{9E09538B-8050-9642-BAB9-14094EB459F8}" type="slidenum">
              <a:rPr lang="en-US" smtClean="0"/>
              <a:t>49</a:t>
            </a:fld>
            <a:endParaRPr lang="en-US"/>
          </a:p>
        </p:txBody>
      </p:sp>
    </p:spTree>
    <p:custDataLst>
      <p:tags r:id="rId1"/>
    </p:custDataLst>
    <p:extLst>
      <p:ext uri="{BB962C8B-B14F-4D97-AF65-F5344CB8AC3E}">
        <p14:creationId xmlns:p14="http://schemas.microsoft.com/office/powerpoint/2010/main" val="1751873062"/>
      </p:ext>
    </p:extLst>
  </p:cSld>
  <p:clrMapOvr>
    <a:masterClrMapping/>
  </p:clrMapOvr>
  <mc:AlternateContent xmlns:mc="http://schemas.openxmlformats.org/markup-compatibility/2006" xmlns:p14="http://schemas.microsoft.com/office/powerpoint/2010/main">
    <mc:Choice Requires="p14">
      <p:transition spd="slow" p14:dur="2000" advTm="50403"/>
    </mc:Choice>
    <mc:Fallback xmlns="">
      <p:transition spd="slow" advTm="504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7239000" y="2438400"/>
            <a:ext cx="2195830" cy="2311400"/>
          </a:xfrm>
          <a:prstGeom prst="rect">
            <a:avLst/>
          </a:prstGeom>
        </p:spPr>
      </p:pic>
      <p:sp>
        <p:nvSpPr>
          <p:cNvPr id="5" name="Title 4"/>
          <p:cNvSpPr>
            <a:spLocks noGrp="1"/>
          </p:cNvSpPr>
          <p:nvPr>
            <p:ph type="title"/>
          </p:nvPr>
        </p:nvSpPr>
        <p:spPr/>
        <p:txBody>
          <a:bodyPr>
            <a:normAutofit/>
          </a:bodyPr>
          <a:lstStyle/>
          <a:p>
            <a:r>
              <a:rPr lang="en-US" b="1" u="sng" dirty="0">
                <a:solidFill>
                  <a:srgbClr val="1F4C7F"/>
                </a:solidFill>
              </a:rPr>
              <a:t>O</a:t>
            </a:r>
            <a:r>
              <a:rPr lang="en-US" b="1" dirty="0">
                <a:solidFill>
                  <a:srgbClr val="1F4C7F"/>
                </a:solidFill>
              </a:rPr>
              <a:t>ccupation: </a:t>
            </a:r>
            <a:br>
              <a:rPr lang="en-US" b="1" dirty="0">
                <a:solidFill>
                  <a:srgbClr val="1F4C7F"/>
                </a:solidFill>
              </a:rPr>
            </a:br>
            <a:r>
              <a:rPr lang="en-US" b="1" dirty="0">
                <a:solidFill>
                  <a:srgbClr val="1F4C7F"/>
                </a:solidFill>
              </a:rPr>
              <a:t>Faculty in Software Engineering</a:t>
            </a:r>
          </a:p>
        </p:txBody>
      </p:sp>
      <p:sp>
        <p:nvSpPr>
          <p:cNvPr id="6" name="Content Placeholder 5"/>
          <p:cNvSpPr>
            <a:spLocks noGrp="1"/>
          </p:cNvSpPr>
          <p:nvPr>
            <p:ph idx="1"/>
          </p:nvPr>
        </p:nvSpPr>
        <p:spPr>
          <a:xfrm>
            <a:off x="457200" y="1384300"/>
            <a:ext cx="8686800" cy="4711700"/>
          </a:xfrm>
        </p:spPr>
        <p:txBody>
          <a:bodyPr/>
          <a:lstStyle/>
          <a:p>
            <a:pPr marL="0" lvl="2" indent="0">
              <a:buNone/>
            </a:pPr>
            <a:r>
              <a:rPr lang="en-US" b="1" dirty="0"/>
              <a:t>Change is the heart of software development</a:t>
            </a:r>
          </a:p>
          <a:p>
            <a:pPr marL="0" lvl="2" indent="0">
              <a:buNone/>
            </a:pPr>
            <a:endParaRPr lang="en-US" b="1" dirty="0"/>
          </a:p>
          <a:p>
            <a:pPr marL="0" lvl="2" indent="0">
              <a:buNone/>
            </a:pPr>
            <a:r>
              <a:rPr lang="en-US" b="1" dirty="0"/>
              <a:t>Programming is program transformation </a:t>
            </a:r>
          </a:p>
          <a:p>
            <a:pPr marL="0" lvl="2" indent="0">
              <a:buNone/>
            </a:pPr>
            <a:endParaRPr lang="en-US" b="1" dirty="0"/>
          </a:p>
          <a:p>
            <a:pPr marL="0" lvl="2" indent="0">
              <a:buNone/>
            </a:pPr>
            <a:r>
              <a:rPr lang="en-US" b="1" dirty="0"/>
              <a:t>Q1: </a:t>
            </a:r>
            <a:r>
              <a:rPr lang="en-US" b="1" dirty="0">
                <a:solidFill>
                  <a:srgbClr val="FF0000"/>
                </a:solidFill>
              </a:rPr>
              <a:t>Analyze</a:t>
            </a:r>
            <a:r>
              <a:rPr lang="en-US" b="1" dirty="0"/>
              <a:t> what software changes occur in practice?</a:t>
            </a:r>
          </a:p>
          <a:p>
            <a:pPr marL="0" lvl="2" indent="0">
              <a:buNone/>
            </a:pPr>
            <a:r>
              <a:rPr lang="en-US" b="1" dirty="0"/>
              <a:t>Q2: How can we </a:t>
            </a:r>
            <a:r>
              <a:rPr lang="en-US" b="1" dirty="0">
                <a:solidFill>
                  <a:srgbClr val="FF0000"/>
                </a:solidFill>
              </a:rPr>
              <a:t>automate</a:t>
            </a:r>
            <a:r>
              <a:rPr lang="en-US" b="1" dirty="0"/>
              <a:t> them?</a:t>
            </a:r>
          </a:p>
          <a:p>
            <a:pPr marL="0" lvl="2" indent="0">
              <a:buNone/>
            </a:pPr>
            <a:r>
              <a:rPr lang="en-US" b="1" dirty="0"/>
              <a:t>Q3: Can we </a:t>
            </a:r>
            <a:r>
              <a:rPr lang="en-US" b="1" dirty="0">
                <a:solidFill>
                  <a:srgbClr val="FF0000"/>
                </a:solidFill>
              </a:rPr>
              <a:t>represent</a:t>
            </a:r>
            <a:r>
              <a:rPr lang="en-US" b="1" dirty="0"/>
              <a:t> programs as transformations? </a:t>
            </a:r>
            <a:r>
              <a:rPr lang="en-US" b="1" dirty="0">
                <a:solidFill>
                  <a:srgbClr val="FF0000"/>
                </a:solidFill>
              </a:rPr>
              <a:t>Archive</a:t>
            </a:r>
            <a:r>
              <a:rPr lang="en-US" b="1" dirty="0"/>
              <a:t>, </a:t>
            </a:r>
            <a:r>
              <a:rPr lang="en-US" b="1" dirty="0">
                <a:solidFill>
                  <a:srgbClr val="FF0000"/>
                </a:solidFill>
              </a:rPr>
              <a:t>retrieve</a:t>
            </a:r>
            <a:r>
              <a:rPr lang="en-US" b="1" dirty="0"/>
              <a:t>, and </a:t>
            </a:r>
            <a:r>
              <a:rPr lang="en-US" b="1" dirty="0">
                <a:solidFill>
                  <a:srgbClr val="FF0000"/>
                </a:solidFill>
              </a:rPr>
              <a:t>visualize</a:t>
            </a:r>
            <a:r>
              <a:rPr lang="en-US" b="1" dirty="0"/>
              <a:t> them?</a:t>
            </a:r>
          </a:p>
          <a:p>
            <a:pPr marL="0" lvl="2" indent="0">
              <a:buNone/>
            </a:pPr>
            <a:r>
              <a:rPr lang="en-US" b="1" dirty="0"/>
              <a:t>Q4: Can we </a:t>
            </a:r>
            <a:r>
              <a:rPr lang="en-US" b="1" dirty="0">
                <a:solidFill>
                  <a:srgbClr val="FF0000"/>
                </a:solidFill>
              </a:rPr>
              <a:t>infer</a:t>
            </a:r>
            <a:r>
              <a:rPr lang="en-US" b="1" dirty="0"/>
              <a:t> higher-level transformations?</a:t>
            </a:r>
          </a:p>
          <a:p>
            <a:pPr marL="0" lvl="2" indent="0">
              <a:buNone/>
            </a:pPr>
            <a:endParaRPr lang="en-US" b="1" dirty="0"/>
          </a:p>
          <a:p>
            <a:pPr marL="0" lvl="2" indent="0">
              <a:buNone/>
            </a:pPr>
            <a:r>
              <a:rPr lang="en-US" b="1" dirty="0"/>
              <a:t>Automated changes in (</a:t>
            </a:r>
            <a:r>
              <a:rPr lang="en-US" b="1" dirty="0" err="1"/>
              <a:t>i</a:t>
            </a:r>
            <a:r>
              <a:rPr lang="en-US" b="1" dirty="0"/>
              <a:t>) upgrading library APIs, (ii) convert sequential to parallel code, (iii) improve responsiveness in mobile    </a:t>
            </a:r>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 name="Slide Number Placeholder 1"/>
          <p:cNvSpPr>
            <a:spLocks noGrp="1"/>
          </p:cNvSpPr>
          <p:nvPr>
            <p:ph type="sldNum" sz="quarter" idx="10"/>
          </p:nvPr>
        </p:nvSpPr>
        <p:spPr/>
        <p:txBody>
          <a:bodyPr/>
          <a:lstStyle/>
          <a:p>
            <a:fld id="{9E09538B-8050-9642-BAB9-14094EB459F8}" type="slidenum">
              <a:rPr lang="en-US" smtClean="0"/>
              <a:t>5</a:t>
            </a:fld>
            <a:endParaRPr lang="en-US"/>
          </a:p>
        </p:txBody>
      </p:sp>
      <p:pic>
        <p:nvPicPr>
          <p:cNvPr id="8" name="Picture 7"/>
          <p:cNvPicPr>
            <a:picLocks noChangeAspect="1"/>
          </p:cNvPicPr>
          <p:nvPr/>
        </p:nvPicPr>
        <p:blipFill>
          <a:blip r:embed="rId5"/>
          <a:stretch>
            <a:fillRect/>
          </a:stretch>
        </p:blipFill>
        <p:spPr>
          <a:xfrm>
            <a:off x="3563409" y="6082811"/>
            <a:ext cx="1955800" cy="7747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1047" y="6297326"/>
            <a:ext cx="2264834" cy="381000"/>
          </a:xfrm>
          <a:prstGeom prst="rect">
            <a:avLst/>
          </a:prstGeom>
        </p:spPr>
      </p:pic>
      <p:pic>
        <p:nvPicPr>
          <p:cNvPr id="10" name="Picture 9"/>
          <p:cNvPicPr>
            <a:picLocks noChangeAspect="1"/>
          </p:cNvPicPr>
          <p:nvPr/>
        </p:nvPicPr>
        <p:blipFill>
          <a:blip r:embed="rId7"/>
          <a:stretch>
            <a:fillRect/>
          </a:stretch>
        </p:blipFill>
        <p:spPr>
          <a:xfrm>
            <a:off x="5723467" y="6135077"/>
            <a:ext cx="1409700" cy="722923"/>
          </a:xfrm>
          <a:prstGeom prst="rect">
            <a:avLst/>
          </a:prstGeom>
        </p:spPr>
      </p:pic>
      <p:pic>
        <p:nvPicPr>
          <p:cNvPr id="4" name="Picture 3"/>
          <p:cNvPicPr>
            <a:picLocks noChangeAspect="1"/>
          </p:cNvPicPr>
          <p:nvPr/>
        </p:nvPicPr>
        <p:blipFill>
          <a:blip r:embed="rId8"/>
          <a:stretch>
            <a:fillRect/>
          </a:stretch>
        </p:blipFill>
        <p:spPr>
          <a:xfrm>
            <a:off x="7230533" y="6172200"/>
            <a:ext cx="2286000" cy="685800"/>
          </a:xfrm>
          <a:prstGeom prst="rect">
            <a:avLst/>
          </a:prstGeom>
        </p:spPr>
      </p:pic>
    </p:spTree>
    <p:custDataLst>
      <p:tags r:id="rId1"/>
    </p:custDataLst>
    <p:extLst>
      <p:ext uri="{BB962C8B-B14F-4D97-AF65-F5344CB8AC3E}">
        <p14:creationId xmlns:p14="http://schemas.microsoft.com/office/powerpoint/2010/main" val="1206417856"/>
      </p:ext>
    </p:extLst>
  </p:cSld>
  <p:clrMapOvr>
    <a:masterClrMapping/>
  </p:clrMapOvr>
  <mc:AlternateContent xmlns:mc="http://schemas.openxmlformats.org/markup-compatibility/2006" xmlns:p14="http://schemas.microsoft.com/office/powerpoint/2010/main">
    <mc:Choice Requires="p14">
      <p:transition spd="slow" p14:dur="2000" advTm="196117"/>
    </mc:Choice>
    <mc:Fallback xmlns="">
      <p:transition xmlns:p14="http://schemas.microsoft.com/office/powerpoint/2010/main" spd="slow" advTm="1961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Big Growth of the Field: Expanding Definition</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sz="2400" b="1" dirty="0"/>
          </a:p>
          <a:p>
            <a:pPr marL="0" lvl="2" indent="0">
              <a:buNone/>
            </a:pPr>
            <a:r>
              <a:rPr lang="en-GB" b="1" dirty="0">
                <a:latin typeface="Tahoma" charset="0"/>
                <a:ea typeface="ＭＳ Ｐゴシック" charset="0"/>
                <a:cs typeface="ＭＳ Ｐゴシック" charset="0"/>
              </a:rPr>
              <a:t>“Automation/insight/testing/prioritization of changes to the </a:t>
            </a:r>
            <a:r>
              <a:rPr lang="en-GB" b="1" dirty="0" err="1">
                <a:solidFill>
                  <a:srgbClr val="FF0000"/>
                </a:solidFill>
                <a:latin typeface="Tahoma" charset="0"/>
                <a:ea typeface="ＭＳ Ｐゴシック" charset="0"/>
                <a:cs typeface="ＭＳ Ｐゴシック" charset="0"/>
              </a:rPr>
              <a:t>artifacts</a:t>
            </a:r>
            <a:r>
              <a:rPr lang="en-GB" b="1" dirty="0">
                <a:solidFill>
                  <a:srgbClr val="FF0000"/>
                </a:solidFill>
                <a:latin typeface="Tahoma" charset="0"/>
                <a:ea typeface="ＭＳ Ｐゴシック" charset="0"/>
                <a:cs typeface="ＭＳ Ｐゴシック" charset="0"/>
              </a:rPr>
              <a:t> </a:t>
            </a:r>
            <a:r>
              <a:rPr lang="en-GB" b="1" dirty="0">
                <a:latin typeface="Tahoma" charset="0"/>
                <a:ea typeface="ＭＳ Ｐゴシック" charset="0"/>
                <a:cs typeface="ＭＳ Ｐゴシック" charset="0"/>
              </a:rPr>
              <a:t>of software to </a:t>
            </a:r>
            <a:r>
              <a:rPr lang="en-GB" b="1" dirty="0">
                <a:solidFill>
                  <a:srgbClr val="FF0000"/>
                </a:solidFill>
                <a:latin typeface="Tahoma" charset="0"/>
                <a:ea typeface="ＭＳ Ｐゴシック" charset="0"/>
                <a:cs typeface="ＭＳ Ｐゴシック" charset="0"/>
              </a:rPr>
              <a:t>improve non-functional requirements </a:t>
            </a:r>
            <a:r>
              <a:rPr lang="en-GB" b="1" dirty="0">
                <a:latin typeface="Tahoma" charset="0"/>
                <a:ea typeface="ＭＳ Ｐゴシック" charset="0"/>
                <a:cs typeface="ＭＳ Ｐゴシック" charset="0"/>
              </a:rPr>
              <a:t>and without changing its </a:t>
            </a:r>
            <a:r>
              <a:rPr lang="en-GB" b="1" dirty="0">
                <a:solidFill>
                  <a:srgbClr val="FF0000"/>
                </a:solidFill>
                <a:latin typeface="Tahoma" charset="0"/>
                <a:ea typeface="ＭＳ Ｐゴシック" charset="0"/>
                <a:cs typeface="ＭＳ Ｐゴシック" charset="0"/>
              </a:rPr>
              <a:t>proper, intended</a:t>
            </a:r>
            <a:r>
              <a:rPr lang="en-GB" b="1" dirty="0">
                <a:latin typeface="Tahoma" charset="0"/>
                <a:ea typeface="ＭＳ Ｐゴシック" charset="0"/>
                <a:cs typeface="ＭＳ Ｐゴシック" charset="0"/>
              </a:rPr>
              <a:t> behaviour” </a:t>
            </a:r>
            <a:r>
              <a:rPr lang="mr-IN" b="1" dirty="0">
                <a:latin typeface="Tahoma" charset="0"/>
                <a:ea typeface="ＭＳ Ｐゴシック" charset="0"/>
                <a:cs typeface="ＭＳ Ｐゴシック" charset="0"/>
              </a:rPr>
              <a:t>–</a:t>
            </a:r>
            <a:r>
              <a:rPr lang="en-GB" b="1" dirty="0">
                <a:latin typeface="Tahoma" charset="0"/>
                <a:ea typeface="ＭＳ Ｐゴシック" charset="0"/>
                <a:cs typeface="ＭＳ Ｐゴシック" charset="0"/>
              </a:rPr>
              <a:t> D. Dig ‘17</a:t>
            </a:r>
            <a:endParaRPr lang="en-US" b="1" dirty="0"/>
          </a:p>
          <a:p>
            <a:pPr marL="0" indent="0">
              <a:buNone/>
            </a:pPr>
            <a:endParaRPr lang="en-US" sz="2400" dirty="0"/>
          </a:p>
        </p:txBody>
      </p:sp>
      <p:sp>
        <p:nvSpPr>
          <p:cNvPr id="12" name="TextBox 11"/>
          <p:cNvSpPr txBox="1"/>
          <p:nvPr/>
        </p:nvSpPr>
        <p:spPr>
          <a:xfrm>
            <a:off x="373265" y="1219200"/>
            <a:ext cx="8618335" cy="1107963"/>
          </a:xfrm>
          <a:prstGeom prst="rect">
            <a:avLst/>
          </a:prstGeom>
          <a:noFill/>
        </p:spPr>
        <p:txBody>
          <a:bodyPr wrap="square" lIns="91407" tIns="45704" rIns="91407" bIns="45704" rtlCol="0">
            <a:spAutoFit/>
          </a:bodyPr>
          <a:lstStyle/>
          <a:p>
            <a:pPr marL="0" lvl="2"/>
            <a:r>
              <a:rPr lang="en-GB" b="1" dirty="0">
                <a:latin typeface="Tahoma" charset="0"/>
                <a:ea typeface="ＭＳ Ｐゴシック" charset="0"/>
                <a:cs typeface="ＭＳ Ｐゴシック" charset="0"/>
              </a:rPr>
              <a:t>“A change made to the </a:t>
            </a:r>
            <a:r>
              <a:rPr lang="en-GB" b="1" dirty="0">
                <a:solidFill>
                  <a:srgbClr val="FF0000"/>
                </a:solidFill>
                <a:latin typeface="Tahoma" charset="0"/>
                <a:ea typeface="ＭＳ Ｐゴシック" charset="0"/>
                <a:cs typeface="ＭＳ Ｐゴシック" charset="0"/>
              </a:rPr>
              <a:t>internal structure </a:t>
            </a:r>
            <a:r>
              <a:rPr lang="en-GB" b="1" dirty="0">
                <a:latin typeface="Tahoma" charset="0"/>
                <a:ea typeface="ＭＳ Ｐゴシック" charset="0"/>
                <a:cs typeface="ＭＳ Ｐゴシック" charset="0"/>
              </a:rPr>
              <a:t>of software to make it </a:t>
            </a:r>
            <a:r>
              <a:rPr lang="en-GB" b="1" dirty="0">
                <a:solidFill>
                  <a:srgbClr val="FF0000"/>
                </a:solidFill>
                <a:latin typeface="Tahoma" charset="0"/>
                <a:ea typeface="ＭＳ Ｐゴシック" charset="0"/>
                <a:cs typeface="ＭＳ Ｐゴシック" charset="0"/>
              </a:rPr>
              <a:t>easier to understand</a:t>
            </a:r>
            <a:r>
              <a:rPr lang="en-GB" b="1" dirty="0">
                <a:latin typeface="Tahoma" charset="0"/>
                <a:ea typeface="ＭＳ Ｐゴシック" charset="0"/>
                <a:cs typeface="ＭＳ Ｐゴシック" charset="0"/>
              </a:rPr>
              <a:t> and </a:t>
            </a:r>
            <a:r>
              <a:rPr lang="en-GB" b="1" dirty="0">
                <a:solidFill>
                  <a:srgbClr val="FF0000"/>
                </a:solidFill>
                <a:latin typeface="Tahoma" charset="0"/>
                <a:ea typeface="ＭＳ Ｐゴシック" charset="0"/>
                <a:cs typeface="ＭＳ Ｐゴシック" charset="0"/>
              </a:rPr>
              <a:t>cheaper to modify</a:t>
            </a:r>
            <a:r>
              <a:rPr lang="en-GB" b="1" dirty="0">
                <a:latin typeface="Tahoma" charset="0"/>
                <a:ea typeface="ＭＳ Ｐゴシック" charset="0"/>
                <a:cs typeface="ＭＳ Ｐゴシック" charset="0"/>
              </a:rPr>
              <a:t> without changing its observable behaviour” </a:t>
            </a:r>
            <a:r>
              <a:rPr lang="mr-IN" b="1" dirty="0">
                <a:latin typeface="Tahoma" charset="0"/>
                <a:ea typeface="ＭＳ Ｐゴシック" charset="0"/>
                <a:cs typeface="ＭＳ Ｐゴシック" charset="0"/>
              </a:rPr>
              <a:t>–</a:t>
            </a:r>
            <a:r>
              <a:rPr lang="en-GB" b="1" dirty="0">
                <a:latin typeface="Tahoma" charset="0"/>
                <a:ea typeface="ＭＳ Ｐゴシック" charset="0"/>
                <a:cs typeface="ＭＳ Ｐゴシック" charset="0"/>
              </a:rPr>
              <a:t> M. Fowler ‘99</a:t>
            </a:r>
            <a:endParaRPr lang="en-US" b="1" dirty="0"/>
          </a:p>
        </p:txBody>
      </p:sp>
      <p:sp>
        <p:nvSpPr>
          <p:cNvPr id="2" name="Down Arrow 1"/>
          <p:cNvSpPr/>
          <p:nvPr/>
        </p:nvSpPr>
        <p:spPr bwMode="auto">
          <a:xfrm>
            <a:off x="4114800" y="2590800"/>
            <a:ext cx="567632" cy="762000"/>
          </a:xfrm>
          <a:prstGeom prst="downArrow">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3" name="Slide Number Placeholder 2"/>
          <p:cNvSpPr>
            <a:spLocks noGrp="1"/>
          </p:cNvSpPr>
          <p:nvPr>
            <p:ph type="sldNum" sz="quarter" idx="10"/>
          </p:nvPr>
        </p:nvSpPr>
        <p:spPr/>
        <p:txBody>
          <a:bodyPr/>
          <a:lstStyle/>
          <a:p>
            <a:fld id="{9E09538B-8050-9642-BAB9-14094EB459F8}" type="slidenum">
              <a:rPr lang="en-US" smtClean="0"/>
              <a:t>50</a:t>
            </a:fld>
            <a:endParaRPr lang="en-US"/>
          </a:p>
        </p:txBody>
      </p:sp>
      <p:sp>
        <p:nvSpPr>
          <p:cNvPr id="7" name="TextBox 6"/>
          <p:cNvSpPr txBox="1"/>
          <p:nvPr/>
        </p:nvSpPr>
        <p:spPr>
          <a:xfrm>
            <a:off x="4599182" y="2514600"/>
            <a:ext cx="4192107" cy="769409"/>
          </a:xfrm>
          <a:prstGeom prst="rect">
            <a:avLst/>
          </a:prstGeom>
          <a:noFill/>
        </p:spPr>
        <p:txBody>
          <a:bodyPr wrap="none" lIns="91407" tIns="45704" rIns="91407" bIns="45704" rtlCol="0">
            <a:spAutoFit/>
          </a:bodyPr>
          <a:lstStyle/>
          <a:p>
            <a:pPr marL="0" lvl="2"/>
            <a:r>
              <a:rPr lang="en-US" b="1" dirty="0"/>
              <a:t>Expanded Focus, Objectives, </a:t>
            </a:r>
          </a:p>
          <a:p>
            <a:pPr marL="0" lvl="2"/>
            <a:r>
              <a:rPr lang="en-US" b="1" dirty="0"/>
              <a:t>Techniques</a:t>
            </a:r>
          </a:p>
        </p:txBody>
      </p:sp>
      <p:sp>
        <p:nvSpPr>
          <p:cNvPr id="8" name="TextBox 7"/>
          <p:cNvSpPr txBox="1"/>
          <p:nvPr/>
        </p:nvSpPr>
        <p:spPr>
          <a:xfrm>
            <a:off x="423333" y="5410200"/>
            <a:ext cx="8117861" cy="769409"/>
          </a:xfrm>
          <a:prstGeom prst="rect">
            <a:avLst/>
          </a:prstGeom>
          <a:noFill/>
        </p:spPr>
        <p:txBody>
          <a:bodyPr wrap="none" lIns="91407" tIns="45704" rIns="91407" bIns="45704" rtlCol="0">
            <a:spAutoFit/>
          </a:bodyPr>
          <a:lstStyle/>
          <a:p>
            <a:pPr marL="0" lvl="2"/>
            <a:r>
              <a:rPr lang="en-US" b="1" dirty="0"/>
              <a:t>Communities that thrive are going to be more accepting of </a:t>
            </a:r>
          </a:p>
          <a:p>
            <a:pPr marL="0" lvl="2"/>
            <a:r>
              <a:rPr lang="en-US" b="1" dirty="0"/>
              <a:t>new ideas</a:t>
            </a:r>
          </a:p>
        </p:txBody>
      </p:sp>
    </p:spTree>
    <p:custDataLst>
      <p:tags r:id="rId1"/>
    </p:custDataLst>
    <p:extLst>
      <p:ext uri="{BB962C8B-B14F-4D97-AF65-F5344CB8AC3E}">
        <p14:creationId xmlns:p14="http://schemas.microsoft.com/office/powerpoint/2010/main" val="1466894409"/>
      </p:ext>
    </p:extLst>
  </p:cSld>
  <p:clrMapOvr>
    <a:masterClrMapping/>
  </p:clrMapOvr>
  <mc:AlternateContent xmlns:mc="http://schemas.openxmlformats.org/markup-compatibility/2006" xmlns:p14="http://schemas.microsoft.com/office/powerpoint/2010/main">
    <mc:Choice Requires="p14">
      <p:transition spd="slow" p14:dur="2000" advTm="62335"/>
    </mc:Choice>
    <mc:Fallback xmlns="">
      <p:transition spd="slow" advTm="623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Big Growth Enabled by </a:t>
            </a:r>
            <a:br>
              <a:rPr lang="en-US" b="1" dirty="0">
                <a:solidFill>
                  <a:srgbClr val="1F4C7F"/>
                </a:solidFill>
              </a:rPr>
            </a:br>
            <a:r>
              <a:rPr lang="en-US" b="1" dirty="0">
                <a:solidFill>
                  <a:srgbClr val="1F4C7F"/>
                </a:solidFill>
              </a:rPr>
              <a:t>Community Engineering</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sz="2400" b="1" dirty="0"/>
          </a:p>
          <a:p>
            <a:pPr marL="0" indent="0">
              <a:buNone/>
            </a:pPr>
            <a:endParaRPr lang="en-US" sz="2400" dirty="0"/>
          </a:p>
        </p:txBody>
      </p:sp>
      <p:sp>
        <p:nvSpPr>
          <p:cNvPr id="12" name="TextBox 11"/>
          <p:cNvSpPr txBox="1"/>
          <p:nvPr/>
        </p:nvSpPr>
        <p:spPr>
          <a:xfrm>
            <a:off x="152400" y="1219200"/>
            <a:ext cx="8999335" cy="5170614"/>
          </a:xfrm>
          <a:prstGeom prst="rect">
            <a:avLst/>
          </a:prstGeom>
          <a:noFill/>
        </p:spPr>
        <p:txBody>
          <a:bodyPr wrap="square" lIns="91407" tIns="45704" rIns="91407" bIns="45704" rtlCol="0">
            <a:spAutoFit/>
          </a:bodyPr>
          <a:lstStyle/>
          <a:p>
            <a:pPr marL="0" lvl="2"/>
            <a:r>
              <a:rPr lang="en-GB" b="1" dirty="0">
                <a:latin typeface="Tahoma" charset="0"/>
                <a:ea typeface="ＭＳ Ｐゴシック" charset="0"/>
                <a:cs typeface="ＭＳ Ｐゴシック" charset="0"/>
              </a:rPr>
              <a:t>Industrial champion(s): M. Fowler, Kent Beck, Ward Cunningham</a:t>
            </a:r>
          </a:p>
          <a:p>
            <a:pPr marL="0" lvl="2"/>
            <a:endParaRPr lang="en-GB" b="1" dirty="0">
              <a:latin typeface="Tahoma" charset="0"/>
              <a:ea typeface="ＭＳ Ｐゴシック" charset="0"/>
              <a:cs typeface="ＭＳ Ｐゴシック" charset="0"/>
            </a:endParaRPr>
          </a:p>
          <a:p>
            <a:pPr marL="0" lvl="2"/>
            <a:r>
              <a:rPr lang="en-GB" b="1" dirty="0">
                <a:latin typeface="Tahoma" charset="0"/>
                <a:ea typeface="ＭＳ Ｐゴシック" charset="0"/>
                <a:cs typeface="ＭＳ Ｐゴシック" charset="0"/>
              </a:rPr>
              <a:t>Complementary skills: tool builders, paper writers, curators</a:t>
            </a:r>
          </a:p>
          <a:p>
            <a:pPr marL="0" lvl="2"/>
            <a:endParaRPr lang="en-GB" b="1" dirty="0">
              <a:latin typeface="Tahoma" charset="0"/>
              <a:ea typeface="ＭＳ Ｐゴシック" charset="0"/>
              <a:cs typeface="ＭＳ Ｐゴシック" charset="0"/>
            </a:endParaRPr>
          </a:p>
          <a:p>
            <a:pPr marL="0" lvl="2"/>
            <a:r>
              <a:rPr lang="en-GB" b="1" dirty="0" err="1">
                <a:latin typeface="Tahoma" charset="0"/>
                <a:ea typeface="ＭＳ Ｐゴシック" charset="0"/>
                <a:cs typeface="ＭＳ Ｐゴシック" charset="0"/>
              </a:rPr>
              <a:t>Mindset</a:t>
            </a:r>
            <a:r>
              <a:rPr lang="en-GB" b="1" dirty="0">
                <a:latin typeface="Tahoma" charset="0"/>
                <a:ea typeface="ＭＳ Ｐゴシック" charset="0"/>
                <a:cs typeface="ＭＳ Ｐゴシック" charset="0"/>
              </a:rPr>
              <a:t> for industrial collaboration and adoption</a:t>
            </a:r>
          </a:p>
          <a:p>
            <a:pPr marL="0" lvl="2"/>
            <a:endParaRPr lang="en-GB" b="1" dirty="0">
              <a:latin typeface="Tahoma" charset="0"/>
              <a:ea typeface="ＭＳ Ｐゴシック" charset="0"/>
              <a:cs typeface="ＭＳ Ｐゴシック" charset="0"/>
            </a:endParaRPr>
          </a:p>
          <a:p>
            <a:pPr marL="0" lvl="2"/>
            <a:r>
              <a:rPr lang="en-US" b="1" dirty="0">
                <a:latin typeface="Tahoma" charset="0"/>
                <a:ea typeface="ＭＳ Ｐゴシック" charset="0"/>
                <a:cs typeface="ＭＳ Ｐゴシック" charset="0"/>
              </a:rPr>
              <a:t>Shared platform: </a:t>
            </a:r>
          </a:p>
          <a:p>
            <a:pPr marL="0" lvl="2"/>
            <a:r>
              <a:rPr lang="en-US" b="1" dirty="0">
                <a:latin typeface="Tahoma" charset="0"/>
                <a:ea typeface="ＭＳ Ｐゴシック" charset="0"/>
                <a:cs typeface="ＭＳ Ｐゴシック" charset="0"/>
              </a:rPr>
              <a:t>  - Eclipse (Erich Gamma + Frank Tip), analysis frameworks</a:t>
            </a:r>
            <a:endParaRPr lang="en-GB" b="1" dirty="0">
              <a:latin typeface="Tahoma" charset="0"/>
              <a:ea typeface="ＭＳ Ｐゴシック" charset="0"/>
              <a:cs typeface="ＭＳ Ｐゴシック" charset="0"/>
            </a:endParaRPr>
          </a:p>
          <a:p>
            <a:pPr marL="0" lvl="2"/>
            <a:endParaRPr lang="en-GB" b="1" dirty="0">
              <a:latin typeface="Tahoma" charset="0"/>
              <a:ea typeface="ＭＳ Ｐゴシック" charset="0"/>
              <a:cs typeface="ＭＳ Ｐゴシック" charset="0"/>
            </a:endParaRPr>
          </a:p>
          <a:p>
            <a:pPr marL="0" lvl="2"/>
            <a:r>
              <a:rPr lang="en-GB" b="1" dirty="0">
                <a:latin typeface="Tahoma" charset="0"/>
                <a:ea typeface="ＭＳ Ｐゴシック" charset="0"/>
                <a:cs typeface="ＭＳ Ｐゴシック" charset="0"/>
              </a:rPr>
              <a:t>Community infrastructure: 7 Refactoring Workshops, </a:t>
            </a:r>
            <a:r>
              <a:rPr lang="en-GB" b="1" dirty="0" err="1">
                <a:latin typeface="Tahoma" charset="0"/>
                <a:ea typeface="ＭＳ Ｐゴシック" charset="0"/>
                <a:cs typeface="ＭＳ Ｐゴシック" charset="0"/>
              </a:rPr>
              <a:t>Dagstuhl</a:t>
            </a:r>
            <a:endParaRPr lang="en-GB" b="1" dirty="0">
              <a:latin typeface="Tahoma" charset="0"/>
              <a:ea typeface="ＭＳ Ｐゴシック" charset="0"/>
              <a:cs typeface="ＭＳ Ｐゴシック" charset="0"/>
            </a:endParaRPr>
          </a:p>
          <a:p>
            <a:pPr marL="799939" lvl="3" indent="-342900">
              <a:buFontTx/>
              <a:buChar char="-"/>
            </a:pPr>
            <a:r>
              <a:rPr lang="en-GB" b="1" dirty="0">
                <a:latin typeface="Tahoma" charset="0"/>
                <a:ea typeface="ＭＳ Ｐゴシック" charset="0"/>
                <a:cs typeface="ＭＳ Ｐゴシック" charset="0"/>
              </a:rPr>
              <a:t>first workshop in 2007, 50+ participants, 32 posters </a:t>
            </a:r>
          </a:p>
          <a:p>
            <a:pPr marL="799939" lvl="3" indent="-342900">
              <a:buFontTx/>
              <a:buChar char="-"/>
            </a:pPr>
            <a:r>
              <a:rPr lang="en-GB" b="1" dirty="0">
                <a:latin typeface="Tahoma" charset="0"/>
                <a:ea typeface="ＭＳ Ｐゴシック" charset="0"/>
                <a:cs typeface="ＭＳ Ｐゴシック" charset="0"/>
              </a:rPr>
              <a:t>invited all major IDE providers </a:t>
            </a:r>
          </a:p>
          <a:p>
            <a:pPr marL="799939" lvl="3" indent="-342900">
              <a:buFontTx/>
              <a:buChar char="-"/>
            </a:pPr>
            <a:r>
              <a:rPr lang="en-GB" b="1" dirty="0">
                <a:latin typeface="Tahoma" charset="0"/>
                <a:ea typeface="ＭＳ Ｐゴシック" charset="0"/>
                <a:cs typeface="ＭＳ Ｐゴシック" charset="0"/>
              </a:rPr>
              <a:t>growing new leaders</a:t>
            </a:r>
          </a:p>
          <a:p>
            <a:pPr marL="342900" lvl="2" indent="-342900">
              <a:buFontTx/>
              <a:buChar char="-"/>
            </a:pPr>
            <a:endParaRPr lang="en-US" b="1" dirty="0"/>
          </a:p>
        </p:txBody>
      </p:sp>
      <p:sp>
        <p:nvSpPr>
          <p:cNvPr id="3" name="Slide Number Placeholder 2"/>
          <p:cNvSpPr>
            <a:spLocks noGrp="1"/>
          </p:cNvSpPr>
          <p:nvPr>
            <p:ph type="sldNum" sz="quarter" idx="10"/>
          </p:nvPr>
        </p:nvSpPr>
        <p:spPr/>
        <p:txBody>
          <a:bodyPr/>
          <a:lstStyle/>
          <a:p>
            <a:fld id="{9E09538B-8050-9642-BAB9-14094EB459F8}" type="slidenum">
              <a:rPr lang="en-US" smtClean="0"/>
              <a:t>51</a:t>
            </a:fld>
            <a:endParaRPr lang="en-US"/>
          </a:p>
        </p:txBody>
      </p:sp>
    </p:spTree>
    <p:custDataLst>
      <p:tags r:id="rId1"/>
    </p:custDataLst>
    <p:extLst>
      <p:ext uri="{BB962C8B-B14F-4D97-AF65-F5344CB8AC3E}">
        <p14:creationId xmlns:p14="http://schemas.microsoft.com/office/powerpoint/2010/main" val="2146274726"/>
      </p:ext>
    </p:extLst>
  </p:cSld>
  <p:clrMapOvr>
    <a:masterClrMapping/>
  </p:clrMapOvr>
  <mc:AlternateContent xmlns:mc="http://schemas.openxmlformats.org/markup-compatibility/2006" xmlns:p14="http://schemas.microsoft.com/office/powerpoint/2010/main">
    <mc:Choice Requires="p14">
      <p:transition spd="slow" p14:dur="2000" advTm="164975"/>
    </mc:Choice>
    <mc:Fallback xmlns="">
      <p:transition spd="slow" advTm="164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t>Failure - The Backdoor to Success</a:t>
            </a:r>
          </a:p>
          <a:p>
            <a:pPr marL="0" indent="0">
              <a:buNone/>
            </a:pPr>
            <a:endParaRPr lang="en-US" b="1" dirty="0"/>
          </a:p>
          <a:p>
            <a:pPr marL="0" indent="0">
              <a:buNone/>
            </a:pPr>
            <a:r>
              <a:rPr lang="en-US" b="1" dirty="0"/>
              <a:t>Establish the value of the paper, than go the extra mile</a:t>
            </a:r>
          </a:p>
          <a:p>
            <a:pPr marL="0" indent="0">
              <a:buNone/>
            </a:pPr>
            <a:endParaRPr lang="en-US" b="1" dirty="0"/>
          </a:p>
          <a:p>
            <a:pPr marL="0" indent="0">
              <a:buNone/>
            </a:pPr>
            <a:r>
              <a:rPr lang="en-US" b="1" dirty="0"/>
              <a:t>Killer Feature #1: large-scale formative study for mapping the landscape where you plan to create a solution</a:t>
            </a:r>
          </a:p>
          <a:p>
            <a:pPr marL="0" indent="0">
              <a:buNone/>
            </a:pPr>
            <a:endParaRPr lang="en-US" b="1" dirty="0"/>
          </a:p>
          <a:p>
            <a:pPr marL="0" indent="0">
              <a:buNone/>
            </a:pPr>
            <a:r>
              <a:rPr lang="en-US" b="1" dirty="0"/>
              <a:t>Killer Feature #2: large-scale empirical evaluation (e.g., 2972 applied </a:t>
            </a:r>
            <a:r>
              <a:rPr lang="en-US" b="1" dirty="0" err="1"/>
              <a:t>refactorings</a:t>
            </a:r>
            <a:r>
              <a:rPr lang="en-US" b="1" dirty="0"/>
              <a:t> in </a:t>
            </a:r>
            <a:r>
              <a:rPr lang="en-US" b="1" dirty="0" err="1"/>
              <a:t>LambdaFicator</a:t>
            </a:r>
            <a:r>
              <a:rPr lang="en-US" b="1" dirty="0"/>
              <a:t> – FSE’13)</a:t>
            </a:r>
          </a:p>
          <a:p>
            <a:pPr marL="0" indent="0">
              <a:buNone/>
            </a:pPr>
            <a:endParaRPr lang="en-US" b="1" dirty="0"/>
          </a:p>
          <a:p>
            <a:pPr marL="0" indent="0">
              <a:buNone/>
            </a:pPr>
            <a:r>
              <a:rPr lang="en-US" b="1" dirty="0"/>
              <a:t>Killer Feature #3 : show you add value in the real world (e.g., ICST’13 developers accepted 60 of our patches)</a:t>
            </a:r>
          </a:p>
        </p:txBody>
      </p:sp>
      <p:sp>
        <p:nvSpPr>
          <p:cNvPr id="4" name="Slide Number Placeholder 3"/>
          <p:cNvSpPr>
            <a:spLocks noGrp="1"/>
          </p:cNvSpPr>
          <p:nvPr>
            <p:ph type="sldNum" sz="quarter" idx="10"/>
          </p:nvPr>
        </p:nvSpPr>
        <p:spPr/>
        <p:txBody>
          <a:bodyPr/>
          <a:lstStyle/>
          <a:p>
            <a:fld id="{9E09538B-8050-9642-BAB9-14094EB459F8}" type="slidenum">
              <a:rPr lang="en-US" smtClean="0"/>
              <a:t>52</a:t>
            </a:fld>
            <a:endParaRPr lang="en-US"/>
          </a:p>
        </p:txBody>
      </p:sp>
      <p:sp>
        <p:nvSpPr>
          <p:cNvPr id="5" name="Title 4"/>
          <p:cNvSpPr>
            <a:spLocks noGrp="1"/>
          </p:cNvSpPr>
          <p:nvPr>
            <p:ph type="title"/>
          </p:nvPr>
        </p:nvSpPr>
        <p:spPr>
          <a:xfrm>
            <a:off x="457200" y="88901"/>
            <a:ext cx="8077200" cy="990600"/>
          </a:xfrm>
        </p:spPr>
        <p:txBody>
          <a:bodyPr>
            <a:normAutofit/>
          </a:bodyPr>
          <a:lstStyle/>
          <a:p>
            <a:r>
              <a:rPr lang="en-US" b="1" dirty="0">
                <a:solidFill>
                  <a:srgbClr val="1F4C7F"/>
                </a:solidFill>
              </a:rPr>
              <a:t>L4: The Killer Offer</a:t>
            </a:r>
          </a:p>
        </p:txBody>
      </p:sp>
    </p:spTree>
    <p:custDataLst>
      <p:tags r:id="rId1"/>
    </p:custDataLst>
    <p:extLst>
      <p:ext uri="{BB962C8B-B14F-4D97-AF65-F5344CB8AC3E}">
        <p14:creationId xmlns:p14="http://schemas.microsoft.com/office/powerpoint/2010/main" val="853216359"/>
      </p:ext>
    </p:extLst>
  </p:cSld>
  <p:clrMapOvr>
    <a:masterClrMapping/>
  </p:clrMapOvr>
  <mc:AlternateContent xmlns:mc="http://schemas.openxmlformats.org/markup-compatibility/2006" xmlns:p14="http://schemas.microsoft.com/office/powerpoint/2010/main">
    <mc:Choice Requires="p14">
      <p:transition spd="slow" p14:dur="2000" advTm="365089"/>
    </mc:Choice>
    <mc:Fallback xmlns="">
      <p:transition spd="slow" advTm="365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Black" charset="0"/>
                <a:ea typeface="Arial Black" charset="0"/>
                <a:cs typeface="Arial Black" charset="0"/>
              </a:rPr>
              <a:t>Refactoring</a:t>
            </a:r>
          </a:p>
        </p:txBody>
      </p:sp>
      <p:cxnSp>
        <p:nvCxnSpPr>
          <p:cNvPr id="31" name="Straight Connector 26"/>
          <p:cNvCxnSpPr>
            <a:cxnSpLocks noChangeShapeType="1"/>
          </p:cNvCxnSpPr>
          <p:nvPr/>
        </p:nvCxnSpPr>
        <p:spPr bwMode="auto">
          <a:xfrm flipV="1">
            <a:off x="5257800" y="1676407"/>
            <a:ext cx="990600" cy="533401"/>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32" name="Straight Connector 30"/>
          <p:cNvCxnSpPr>
            <a:cxnSpLocks noChangeShapeType="1"/>
            <a:stCxn id="24" idx="0"/>
          </p:cNvCxnSpPr>
          <p:nvPr/>
        </p:nvCxnSpPr>
        <p:spPr bwMode="auto">
          <a:xfrm flipV="1">
            <a:off x="1739139" y="4038600"/>
            <a:ext cx="1046234" cy="228602"/>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9" name="Straight Connector 8"/>
          <p:cNvCxnSpPr/>
          <p:nvPr/>
        </p:nvCxnSpPr>
        <p:spPr bwMode="auto">
          <a:xfrm>
            <a:off x="8016875" y="152717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81692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831215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52082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859790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87407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2" name="TextBox 11"/>
          <p:cNvSpPr txBox="1"/>
          <p:nvPr/>
        </p:nvSpPr>
        <p:spPr>
          <a:xfrm>
            <a:off x="5410200" y="1066800"/>
            <a:ext cx="3403429" cy="830964"/>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Parallelism &amp; Concurrency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               [’08-’13]</a:t>
            </a:r>
          </a:p>
        </p:txBody>
      </p:sp>
      <p:cxnSp>
        <p:nvCxnSpPr>
          <p:cNvPr id="39" name="Straight Connector 26"/>
          <p:cNvCxnSpPr>
            <a:cxnSpLocks noChangeShapeType="1"/>
            <a:stCxn id="19" idx="1"/>
          </p:cNvCxnSpPr>
          <p:nvPr/>
        </p:nvCxnSpPr>
        <p:spPr bwMode="auto">
          <a:xfrm flipH="1" flipV="1">
            <a:off x="1752600" y="1447800"/>
            <a:ext cx="1241849" cy="802577"/>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0" name="TextBox 39"/>
          <p:cNvSpPr txBox="1"/>
          <p:nvPr/>
        </p:nvSpPr>
        <p:spPr>
          <a:xfrm>
            <a:off x="25401" y="1097372"/>
            <a:ext cx="4191000" cy="1569628"/>
          </a:xfrm>
          <a:prstGeom prst="rect">
            <a:avLst/>
          </a:prstGeom>
          <a:no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Mobile [’13 - ’18]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rPr>
              <a:t>-add </a:t>
            </a:r>
            <a:r>
              <a:rPr kumimoji="0" lang="en-US" sz="2400" b="1" i="0" u="none" strike="noStrike" kern="1200" cap="none" spc="0" normalizeH="0" baseline="0" noProof="0" dirty="0" err="1">
                <a:ln>
                  <a:noFill/>
                </a:ln>
                <a:solidFill>
                  <a:srgbClr val="C0504D"/>
                </a:solidFill>
                <a:effectLst/>
                <a:uLnTx/>
                <a:uFillTx/>
                <a:latin typeface="Arial" pitchFamily="34" charset="0"/>
                <a:ea typeface="+mn-ea"/>
                <a:cs typeface="+mn-cs"/>
              </a:rPr>
              <a:t>async</a:t>
            </a:r>
            <a:endPar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rPr>
              <a:t>-fix </a:t>
            </a:r>
            <a:r>
              <a:rPr kumimoji="0" lang="en-US" sz="2400" b="1" i="0" u="none" strike="noStrike" kern="1200" cap="none" spc="0" normalizeH="0" baseline="0" noProof="0" dirty="0" err="1">
                <a:ln>
                  <a:noFill/>
                </a:ln>
                <a:solidFill>
                  <a:srgbClr val="C0504D"/>
                </a:solidFill>
                <a:effectLst/>
                <a:uLnTx/>
                <a:uFillTx/>
                <a:latin typeface="Arial" pitchFamily="34" charset="0"/>
                <a:ea typeface="+mn-ea"/>
                <a:cs typeface="+mn-cs"/>
              </a:rPr>
              <a:t>async</a:t>
            </a:r>
            <a:endPar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504D"/>
                </a:solidFill>
                <a:effectLst/>
                <a:uLnTx/>
                <a:uFillTx/>
                <a:latin typeface="Arial Narrow"/>
                <a:ea typeface="+mn-ea"/>
                <a:cs typeface="Arial Narrow"/>
              </a:rPr>
              <a:t>-privacy</a:t>
            </a:r>
            <a:endParaRPr kumimoji="0" lang="en-US" sz="2400" b="1" i="0" u="none" strike="noStrike" kern="1200" cap="none" spc="0" normalizeH="0" baseline="0" noProof="0" dirty="0">
              <a:ln>
                <a:noFill/>
              </a:ln>
              <a:solidFill>
                <a:srgbClr val="000000"/>
              </a:solidFill>
              <a:effectLst/>
              <a:uLnTx/>
              <a:uFillTx/>
              <a:latin typeface="Arial Narrow"/>
              <a:ea typeface="+mn-ea"/>
              <a:cs typeface="Arial Narrow"/>
            </a:endParaRPr>
          </a:p>
        </p:txBody>
      </p:sp>
      <p:sp>
        <p:nvSpPr>
          <p:cNvPr id="24" name="TextBox 23"/>
          <p:cNvSpPr txBox="1"/>
          <p:nvPr/>
        </p:nvSpPr>
        <p:spPr>
          <a:xfrm>
            <a:off x="25401" y="4267202"/>
            <a:ext cx="3427475" cy="1200296"/>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Library migration [’02-’07]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 </a:t>
            </a:r>
            <a:r>
              <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rPr>
              <a:t>upgrade APIs</a:t>
            </a:r>
            <a:endParaRPr kumimoji="0" lang="en-US" sz="2400" b="1" i="0" u="none" strike="noStrike" kern="1200" cap="none" spc="0" normalizeH="0" baseline="0" noProof="0" dirty="0">
              <a:ln>
                <a:noFill/>
              </a:ln>
              <a:solidFill>
                <a:srgbClr val="000000"/>
              </a:solidFill>
              <a:effectLst/>
              <a:uLnTx/>
              <a:uFillTx/>
              <a:latin typeface="Arial Narrow"/>
              <a:ea typeface="+mn-ea"/>
              <a:cs typeface="Arial Narrow"/>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programs</a:t>
            </a:r>
          </a:p>
        </p:txBody>
      </p:sp>
      <p:sp>
        <p:nvSpPr>
          <p:cNvPr id="41" name="Title 4"/>
          <p:cNvSpPr>
            <a:spLocks noGrp="1"/>
          </p:cNvSpPr>
          <p:nvPr>
            <p:ph type="title"/>
          </p:nvPr>
        </p:nvSpPr>
        <p:spPr>
          <a:xfrm>
            <a:off x="-152400" y="41801"/>
            <a:ext cx="8839200" cy="1143000"/>
          </a:xfrm>
        </p:spPr>
        <p:txBody>
          <a:bodyPr>
            <a:normAutofit/>
          </a:bodyPr>
          <a:lstStyle/>
          <a:p>
            <a:r>
              <a:rPr lang="en-US" b="1" dirty="0">
                <a:solidFill>
                  <a:srgbClr val="1F4C7F"/>
                </a:solidFill>
              </a:rPr>
              <a:t>  Work in Your Strength Zone but Reinvent Yourself</a:t>
            </a:r>
          </a:p>
        </p:txBody>
      </p:sp>
      <p:sp>
        <p:nvSpPr>
          <p:cNvPr id="49" name="TextBox 48"/>
          <p:cNvSpPr txBox="1"/>
          <p:nvPr/>
        </p:nvSpPr>
        <p:spPr>
          <a:xfrm>
            <a:off x="5718643" y="1821391"/>
            <a:ext cx="3044357" cy="1107963"/>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 make thread-safe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 improve throughput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 improve scalability</a:t>
            </a:r>
          </a:p>
        </p:txBody>
      </p:sp>
      <p:sp>
        <p:nvSpPr>
          <p:cNvPr id="53" name="TextBox 52"/>
          <p:cNvSpPr txBox="1"/>
          <p:nvPr/>
        </p:nvSpPr>
        <p:spPr>
          <a:xfrm>
            <a:off x="0" y="5029200"/>
            <a:ext cx="3187700" cy="430855"/>
          </a:xfrm>
          <a:prstGeom prst="rect">
            <a:avLst/>
          </a:prstGeom>
          <a:solidFill>
            <a:schemeClr val="bg1"/>
          </a:solid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endParaRPr>
          </a:p>
        </p:txBody>
      </p:sp>
      <p:sp>
        <p:nvSpPr>
          <p:cNvPr id="2" name="TextBox 1"/>
          <p:cNvSpPr txBox="1"/>
          <p:nvPr/>
        </p:nvSpPr>
        <p:spPr>
          <a:xfrm>
            <a:off x="-76200" y="5638800"/>
            <a:ext cx="96774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Arial" pitchFamily="34" charset="0"/>
                <a:ea typeface="+mn-ea"/>
                <a:cs typeface="+mn-cs"/>
              </a:rPr>
              <a:t>Principles for changing between different programming models</a:t>
            </a:r>
          </a:p>
        </p:txBody>
      </p:sp>
      <p:sp>
        <p:nvSpPr>
          <p:cNvPr id="3" name="Slide Number Placeholder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09538B-8050-9642-BAB9-14094EB459F8}" type="slidenum">
              <a:rPr kumimoji="0" lang="en-US" sz="1200" b="0" i="0" u="none" strike="noStrike" kern="1200" cap="none" spc="0" normalizeH="0" baseline="0" noProof="0" smtClean="0">
                <a:ln>
                  <a:noFill/>
                </a:ln>
                <a:solidFill>
                  <a:srgbClr val="000000">
                    <a:tint val="75000"/>
                  </a:srgbClr>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tint val="75000"/>
                </a:srgbClr>
              </a:solidFill>
              <a:effectLst/>
              <a:uLnTx/>
              <a:uFillTx/>
              <a:latin typeface="Arial" pitchFamily="34" charset="0"/>
              <a:ea typeface="+mn-ea"/>
              <a:cs typeface="+mn-cs"/>
            </a:endParaRPr>
          </a:p>
        </p:txBody>
      </p:sp>
      <p:sp>
        <p:nvSpPr>
          <p:cNvPr id="20" name="TextBox 19"/>
          <p:cNvSpPr txBox="1"/>
          <p:nvPr/>
        </p:nvSpPr>
        <p:spPr>
          <a:xfrm>
            <a:off x="5274129" y="4590496"/>
            <a:ext cx="4191000" cy="1200296"/>
          </a:xfrm>
          <a:prstGeom prst="rect">
            <a:avLst/>
          </a:prstGeom>
          <a:no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IoT and ML [’19– TBD]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rPr>
              <a:t>-from deterministic to probabilistic</a:t>
            </a:r>
          </a:p>
        </p:txBody>
      </p:sp>
      <p:cxnSp>
        <p:nvCxnSpPr>
          <p:cNvPr id="21" name="Straight Connector 30"/>
          <p:cNvCxnSpPr>
            <a:cxnSpLocks noChangeShapeType="1"/>
          </p:cNvCxnSpPr>
          <p:nvPr/>
        </p:nvCxnSpPr>
        <p:spPr bwMode="auto">
          <a:xfrm>
            <a:off x="5445911" y="4206294"/>
            <a:ext cx="1028701" cy="372935"/>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pic>
        <p:nvPicPr>
          <p:cNvPr id="22" name="Picture 21">
            <a:extLst>
              <a:ext uri="{FF2B5EF4-FFF2-40B4-BE49-F238E27FC236}">
                <a16:creationId xmlns:a16="http://schemas.microsoft.com/office/drawing/2014/main" id="{4DB8CD2C-0F70-C549-AA1C-585179D1011A}"/>
              </a:ext>
            </a:extLst>
          </p:cNvPr>
          <p:cNvPicPr>
            <a:picLocks noChangeAspect="1"/>
          </p:cNvPicPr>
          <p:nvPr/>
        </p:nvPicPr>
        <p:blipFill>
          <a:blip r:embed="rId4"/>
          <a:stretch>
            <a:fillRect/>
          </a:stretch>
        </p:blipFill>
        <p:spPr>
          <a:xfrm>
            <a:off x="8131481" y="15856"/>
            <a:ext cx="1076350" cy="1076350"/>
          </a:xfrm>
          <a:prstGeom prst="rect">
            <a:avLst/>
          </a:prstGeom>
        </p:spPr>
      </p:pic>
    </p:spTree>
    <p:custDataLst>
      <p:tags r:id="rId1"/>
    </p:custDataLst>
    <p:extLst>
      <p:ext uri="{BB962C8B-B14F-4D97-AF65-F5344CB8AC3E}">
        <p14:creationId xmlns:p14="http://schemas.microsoft.com/office/powerpoint/2010/main" val="964218057"/>
      </p:ext>
    </p:extLst>
  </p:cSld>
  <p:clrMapOvr>
    <a:masterClrMapping/>
  </p:clrMapOvr>
  <mc:AlternateContent xmlns:mc="http://schemas.openxmlformats.org/markup-compatibility/2006" xmlns:p14="http://schemas.microsoft.com/office/powerpoint/2010/main">
    <mc:Choice Requires="p14">
      <p:transition spd="slow" p14:dur="2000" advTm="269547"/>
    </mc:Choice>
    <mc:Fallback xmlns="">
      <p:transition spd="slow" advTm="2695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0" grpId="0"/>
      <p:bldP spid="24" grpId="0"/>
      <p:bldP spid="49" grpId="0"/>
      <p:bldP spid="2"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1340703" y="4272496"/>
            <a:ext cx="825500" cy="825500"/>
          </a:xfrm>
          <a:prstGeom prst="rect">
            <a:avLst/>
          </a:prstGeom>
        </p:spPr>
      </p:pic>
      <p:pic>
        <p:nvPicPr>
          <p:cNvPr id="45" name="Picture 44"/>
          <p:cNvPicPr>
            <a:picLocks noChangeAspect="1"/>
          </p:cNvPicPr>
          <p:nvPr/>
        </p:nvPicPr>
        <p:blipFill>
          <a:blip r:embed="rId5"/>
          <a:stretch>
            <a:fillRect/>
          </a:stretch>
        </p:blipFill>
        <p:spPr>
          <a:xfrm>
            <a:off x="6781800" y="1642540"/>
            <a:ext cx="990600" cy="472440"/>
          </a:xfrm>
          <a:prstGeom prst="rect">
            <a:avLst/>
          </a:prstGeom>
        </p:spPr>
      </p:pic>
      <p:pic>
        <p:nvPicPr>
          <p:cNvPr id="4" name="Picture 3"/>
          <p:cNvPicPr>
            <a:picLocks noChangeAspect="1"/>
          </p:cNvPicPr>
          <p:nvPr/>
        </p:nvPicPr>
        <p:blipFill>
          <a:blip r:embed="rId6"/>
          <a:stretch>
            <a:fillRect/>
          </a:stretch>
        </p:blipFill>
        <p:spPr>
          <a:xfrm>
            <a:off x="7772400" y="1066800"/>
            <a:ext cx="1371600" cy="912737"/>
          </a:xfrm>
          <a:prstGeom prst="rect">
            <a:avLst/>
          </a:prstGeom>
        </p:spPr>
      </p:pic>
      <p:pic>
        <p:nvPicPr>
          <p:cNvPr id="32" name="Picture 31"/>
          <p:cNvPicPr>
            <a:picLocks noChangeAspect="1"/>
          </p:cNvPicPr>
          <p:nvPr/>
        </p:nvPicPr>
        <p:blipFill>
          <a:blip r:embed="rId7"/>
          <a:stretch>
            <a:fillRect/>
          </a:stretch>
        </p:blipFill>
        <p:spPr>
          <a:xfrm>
            <a:off x="0" y="1752600"/>
            <a:ext cx="1955800" cy="774700"/>
          </a:xfrm>
          <a:prstGeom prst="rect">
            <a:avLst/>
          </a:prstGeom>
        </p:spPr>
      </p:pic>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Black" charset="0"/>
                <a:ea typeface="Arial Black" charset="0"/>
                <a:cs typeface="Arial Black" charset="0"/>
              </a:rPr>
              <a:t>Refactoring</a:t>
            </a:r>
          </a:p>
        </p:txBody>
      </p:sp>
      <p:cxnSp>
        <p:nvCxnSpPr>
          <p:cNvPr id="31" name="Straight Connector 26"/>
          <p:cNvCxnSpPr>
            <a:cxnSpLocks noChangeShapeType="1"/>
          </p:cNvCxnSpPr>
          <p:nvPr/>
        </p:nvCxnSpPr>
        <p:spPr bwMode="auto">
          <a:xfrm flipV="1">
            <a:off x="5266268" y="1532465"/>
            <a:ext cx="756484" cy="681368"/>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9" name="Straight Connector 8"/>
          <p:cNvCxnSpPr/>
          <p:nvPr/>
        </p:nvCxnSpPr>
        <p:spPr bwMode="auto">
          <a:xfrm>
            <a:off x="2462851" y="1747304"/>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2615251"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2758126"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486959"/>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3043876"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3186751"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a:off x="3361376" y="177270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0" name="TextBox 9"/>
          <p:cNvSpPr txBox="1"/>
          <p:nvPr/>
        </p:nvSpPr>
        <p:spPr>
          <a:xfrm>
            <a:off x="6019800" y="4267200"/>
            <a:ext cx="1965352" cy="461665"/>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Understanding</a:t>
            </a:r>
          </a:p>
        </p:txBody>
      </p:sp>
      <p:sp>
        <p:nvSpPr>
          <p:cNvPr id="12" name="TextBox 11"/>
          <p:cNvSpPr txBox="1"/>
          <p:nvPr/>
        </p:nvSpPr>
        <p:spPr>
          <a:xfrm>
            <a:off x="5410200" y="1066800"/>
            <a:ext cx="1208167" cy="461633"/>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Inferring</a:t>
            </a:r>
          </a:p>
        </p:txBody>
      </p:sp>
      <p:cxnSp>
        <p:nvCxnSpPr>
          <p:cNvPr id="39" name="Straight Connector 26"/>
          <p:cNvCxnSpPr>
            <a:cxnSpLocks noChangeShapeType="1"/>
            <a:stCxn id="19" idx="1"/>
            <a:endCxn id="40" idx="2"/>
          </p:cNvCxnSpPr>
          <p:nvPr/>
        </p:nvCxnSpPr>
        <p:spPr bwMode="auto">
          <a:xfrm flipH="1" flipV="1">
            <a:off x="1875367" y="1494606"/>
            <a:ext cx="1119082" cy="755771"/>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0" name="TextBox 39"/>
          <p:cNvSpPr txBox="1"/>
          <p:nvPr/>
        </p:nvSpPr>
        <p:spPr>
          <a:xfrm>
            <a:off x="8467" y="1032941"/>
            <a:ext cx="3733800" cy="461665"/>
          </a:xfrm>
          <a:prstGeom prst="rect">
            <a:avLst/>
          </a:prstGeom>
          <a:no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Automating</a:t>
            </a:r>
          </a:p>
        </p:txBody>
      </p:sp>
      <p:cxnSp>
        <p:nvCxnSpPr>
          <p:cNvPr id="43" name="Straight Connector 26"/>
          <p:cNvCxnSpPr>
            <a:cxnSpLocks noChangeShapeType="1"/>
          </p:cNvCxnSpPr>
          <p:nvPr/>
        </p:nvCxnSpPr>
        <p:spPr bwMode="auto">
          <a:xfrm flipH="1" flipV="1">
            <a:off x="5334000" y="4343401"/>
            <a:ext cx="609600" cy="76199"/>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1" name="Title 4"/>
          <p:cNvSpPr>
            <a:spLocks noGrp="1"/>
          </p:cNvSpPr>
          <p:nvPr>
            <p:ph type="title"/>
          </p:nvPr>
        </p:nvSpPr>
        <p:spPr>
          <a:xfrm>
            <a:off x="-152400" y="41801"/>
            <a:ext cx="8839200" cy="1143000"/>
          </a:xfrm>
        </p:spPr>
        <p:txBody>
          <a:bodyPr>
            <a:normAutofit/>
          </a:bodyPr>
          <a:lstStyle/>
          <a:p>
            <a:r>
              <a:rPr lang="en-US" b="1" dirty="0">
                <a:solidFill>
                  <a:srgbClr val="1F4C7F"/>
                </a:solidFill>
              </a:rPr>
              <a:t>What is Your Dream? </a:t>
            </a:r>
            <a:br>
              <a:rPr lang="en-US" b="1" dirty="0">
                <a:solidFill>
                  <a:srgbClr val="1F4C7F"/>
                </a:solidFill>
              </a:rPr>
            </a:br>
            <a:r>
              <a:rPr lang="en-US" b="1" dirty="0">
                <a:solidFill>
                  <a:srgbClr val="1F4C7F"/>
                </a:solidFill>
              </a:rPr>
              <a:t>Mine is Practical Impact on SW Development</a:t>
            </a:r>
          </a:p>
        </p:txBody>
      </p:sp>
      <p:sp>
        <p:nvSpPr>
          <p:cNvPr id="44" name="TextBox 43"/>
          <p:cNvSpPr txBox="1"/>
          <p:nvPr/>
        </p:nvSpPr>
        <p:spPr>
          <a:xfrm>
            <a:off x="3657607" y="5334000"/>
            <a:ext cx="1063663" cy="461665"/>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Testing</a:t>
            </a:r>
          </a:p>
        </p:txBody>
      </p:sp>
      <p:cxnSp>
        <p:nvCxnSpPr>
          <p:cNvPr id="47" name="Straight Connector 26"/>
          <p:cNvCxnSpPr>
            <a:cxnSpLocks noChangeShapeType="1"/>
            <a:stCxn id="44" idx="0"/>
          </p:cNvCxnSpPr>
          <p:nvPr/>
        </p:nvCxnSpPr>
        <p:spPr bwMode="auto">
          <a:xfrm flipV="1">
            <a:off x="4189432" y="4665138"/>
            <a:ext cx="450288" cy="668862"/>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9" name="TextBox 48"/>
          <p:cNvSpPr txBox="1"/>
          <p:nvPr/>
        </p:nvSpPr>
        <p:spPr>
          <a:xfrm>
            <a:off x="-135458" y="1498608"/>
            <a:ext cx="2574677" cy="430855"/>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-ship with official</a:t>
            </a:r>
          </a:p>
        </p:txBody>
      </p:sp>
      <p:sp>
        <p:nvSpPr>
          <p:cNvPr id="50" name="TextBox 49"/>
          <p:cNvSpPr txBox="1"/>
          <p:nvPr/>
        </p:nvSpPr>
        <p:spPr>
          <a:xfrm>
            <a:off x="6019801" y="4639735"/>
            <a:ext cx="3276600" cy="1938960"/>
          </a:xfrm>
          <a:prstGeom prst="rect">
            <a:avLst/>
          </a:prstGeom>
          <a:no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333399"/>
                </a:solidFill>
                <a:effectLst/>
                <a:uLnTx/>
                <a:uFillTx/>
                <a:latin typeface="Arial" pitchFamily="34" charset="0"/>
                <a:ea typeface="+mn-ea"/>
                <a:cs typeface="+mn-cs"/>
              </a:rPr>
              <a:t>- shaped APIs in Java and .NET official </a:t>
            </a:r>
            <a:r>
              <a:rPr kumimoji="0" lang="en-US" sz="2000" b="1" i="0" u="none" strike="noStrike" kern="1200" cap="none" spc="0" normalizeH="0" baseline="0" noProof="0" dirty="0" err="1">
                <a:ln>
                  <a:noFill/>
                </a:ln>
                <a:solidFill>
                  <a:srgbClr val="333399"/>
                </a:solidFill>
                <a:effectLst/>
                <a:uLnTx/>
                <a:uFillTx/>
                <a:latin typeface="Arial" pitchFamily="34" charset="0"/>
                <a:ea typeface="+mn-ea"/>
                <a:cs typeface="+mn-cs"/>
              </a:rPr>
              <a:t>concurency</a:t>
            </a:r>
            <a:r>
              <a:rPr kumimoji="0" lang="en-US" sz="2000" b="1" i="0" u="none" strike="noStrike" kern="1200" cap="none" spc="0" normalizeH="0" baseline="0" noProof="0" dirty="0">
                <a:ln>
                  <a:noFill/>
                </a:ln>
                <a:solidFill>
                  <a:srgbClr val="333399"/>
                </a:solidFill>
                <a:effectLst/>
                <a:uLnTx/>
                <a:uFillTx/>
                <a:latin typeface="Arial" pitchFamily="34" charset="0"/>
                <a:ea typeface="+mn-ea"/>
                <a:cs typeface="+mn-cs"/>
              </a:rPr>
              <a:t> libraries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99"/>
              </a:solidFill>
              <a:effectLst/>
              <a:uLnTx/>
              <a:uFillTx/>
              <a:latin typeface="Arial"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333399"/>
                </a:solidFill>
                <a:effectLst/>
                <a:uLnTx/>
                <a:uFillTx/>
                <a:latin typeface="Arial" pitchFamily="34" charset="0"/>
                <a:ea typeface="+mn-ea"/>
                <a:cs typeface="+mn-cs"/>
              </a:rPr>
              <a:t>-</a:t>
            </a:r>
            <a:r>
              <a:rPr kumimoji="0" lang="en-US" sz="2000" b="1" i="0" u="none" strike="noStrike" kern="1200" cap="none" spc="0" normalizeH="0" baseline="0" noProof="0" dirty="0" err="1">
                <a:ln>
                  <a:noFill/>
                </a:ln>
                <a:solidFill>
                  <a:srgbClr val="333399"/>
                </a:solidFill>
                <a:effectLst/>
                <a:uLnTx/>
                <a:uFillTx/>
                <a:latin typeface="Arial" pitchFamily="34" charset="0"/>
                <a:ea typeface="+mn-ea"/>
                <a:cs typeface="+mn-cs"/>
              </a:rPr>
              <a:t>learnparallelism.net</a:t>
            </a:r>
            <a:r>
              <a:rPr kumimoji="0" lang="en-US" sz="2000" b="1" i="0" u="none" strike="noStrike" kern="1200" cap="none" spc="0" normalizeH="0" baseline="0" noProof="0" dirty="0">
                <a:ln>
                  <a:noFill/>
                </a:ln>
                <a:solidFill>
                  <a:srgbClr val="333399"/>
                </a:solidFill>
                <a:effectLst/>
                <a:uLnTx/>
                <a:uFillTx/>
                <a:latin typeface="Arial" pitchFamily="34" charset="0"/>
                <a:ea typeface="+mn-ea"/>
                <a:cs typeface="+mn-cs"/>
              </a:rPr>
              <a:t> 150,000+ visitors </a:t>
            </a:r>
          </a:p>
        </p:txBody>
      </p:sp>
      <p:sp>
        <p:nvSpPr>
          <p:cNvPr id="52" name="TextBox 51"/>
          <p:cNvSpPr txBox="1"/>
          <p:nvPr/>
        </p:nvSpPr>
        <p:spPr>
          <a:xfrm>
            <a:off x="16933" y="6388108"/>
            <a:ext cx="2743200" cy="430887"/>
          </a:xfrm>
          <a:prstGeom prst="rect">
            <a:avLst/>
          </a:prstGeom>
          <a:solidFill>
            <a:schemeClr val="bg1"/>
          </a:solid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endParaRPr>
          </a:p>
        </p:txBody>
      </p:sp>
      <p:sp>
        <p:nvSpPr>
          <p:cNvPr id="54" name="TextBox 53"/>
          <p:cNvSpPr txBox="1"/>
          <p:nvPr/>
        </p:nvSpPr>
        <p:spPr>
          <a:xfrm>
            <a:off x="6477000" y="1278473"/>
            <a:ext cx="1814895" cy="1446550"/>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used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dozen labs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
        <p:nvSpPr>
          <p:cNvPr id="56" name="TextBox 55"/>
          <p:cNvSpPr txBox="1"/>
          <p:nvPr/>
        </p:nvSpPr>
        <p:spPr>
          <a:xfrm>
            <a:off x="-55964" y="3950834"/>
            <a:ext cx="2746198" cy="769409"/>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first open-source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refactoring</a:t>
            </a:r>
          </a:p>
        </p:txBody>
      </p:sp>
      <p:sp>
        <p:nvSpPr>
          <p:cNvPr id="57" name="TextBox 56"/>
          <p:cNvSpPr txBox="1"/>
          <p:nvPr/>
        </p:nvSpPr>
        <p:spPr>
          <a:xfrm>
            <a:off x="6061105" y="2895600"/>
            <a:ext cx="3230305" cy="1107963"/>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founded Workshop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on Refactoring Tools,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C0504D"/>
                </a:solidFill>
                <a:effectLst/>
                <a:uLnTx/>
                <a:uFillTx/>
                <a:latin typeface="Arial" pitchFamily="34" charset="0"/>
                <a:ea typeface="+mn-ea"/>
                <a:cs typeface="+mn-cs"/>
              </a:rPr>
              <a:t>HotSwUp</a:t>
            </a: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 </a:t>
            </a:r>
            <a:r>
              <a:rPr kumimoji="0" lang="en-US" sz="2200" b="1" i="0" u="none" strike="noStrike" kern="1200" cap="none" spc="0" normalizeH="0" baseline="0" noProof="0" dirty="0" err="1">
                <a:ln>
                  <a:noFill/>
                </a:ln>
                <a:solidFill>
                  <a:srgbClr val="C0504D"/>
                </a:solidFill>
                <a:effectLst/>
                <a:uLnTx/>
                <a:uFillTx/>
                <a:latin typeface="Arial" pitchFamily="34" charset="0"/>
                <a:ea typeface="+mn-ea"/>
                <a:cs typeface="+mn-cs"/>
              </a:rPr>
              <a:t>Dagstuhl</a:t>
            </a: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 S.</a:t>
            </a:r>
          </a:p>
        </p:txBody>
      </p:sp>
      <p:pic>
        <p:nvPicPr>
          <p:cNvPr id="5" name="Picture 4"/>
          <p:cNvPicPr>
            <a:picLocks noChangeAspect="1"/>
          </p:cNvPicPr>
          <p:nvPr/>
        </p:nvPicPr>
        <p:blipFill>
          <a:blip r:embed="rId8"/>
          <a:stretch>
            <a:fillRect/>
          </a:stretch>
        </p:blipFill>
        <p:spPr>
          <a:xfrm>
            <a:off x="3352801" y="5731942"/>
            <a:ext cx="1778000" cy="366376"/>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2286000"/>
            <a:ext cx="2264834" cy="381000"/>
          </a:xfrm>
          <a:prstGeom prst="rect">
            <a:avLst/>
          </a:prstGeom>
        </p:spPr>
      </p:pic>
      <p:pic>
        <p:nvPicPr>
          <p:cNvPr id="46" name="Picture 45"/>
          <p:cNvPicPr>
            <a:picLocks noChangeAspect="1"/>
          </p:cNvPicPr>
          <p:nvPr/>
        </p:nvPicPr>
        <p:blipFill>
          <a:blip r:embed="rId10"/>
          <a:stretch>
            <a:fillRect/>
          </a:stretch>
        </p:blipFill>
        <p:spPr>
          <a:xfrm>
            <a:off x="2438400" y="1143000"/>
            <a:ext cx="1409700" cy="722923"/>
          </a:xfrm>
          <a:prstGeom prst="rect">
            <a:avLst/>
          </a:prstGeom>
        </p:spPr>
      </p:pic>
      <p:sp>
        <p:nvSpPr>
          <p:cNvPr id="48" name="TextBox 47"/>
          <p:cNvSpPr txBox="1"/>
          <p:nvPr/>
        </p:nvSpPr>
        <p:spPr>
          <a:xfrm>
            <a:off x="0" y="2730500"/>
            <a:ext cx="2743200" cy="769409"/>
          </a:xfrm>
          <a:prstGeom prst="rect">
            <a:avLst/>
          </a:prstGeom>
          <a:no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hundreds of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accepted patches</a:t>
            </a:r>
          </a:p>
        </p:txBody>
      </p:sp>
      <p:pic>
        <p:nvPicPr>
          <p:cNvPr id="53" name="Picture 52"/>
          <p:cNvPicPr>
            <a:picLocks noChangeAspect="1"/>
          </p:cNvPicPr>
          <p:nvPr/>
        </p:nvPicPr>
        <p:blipFill>
          <a:blip r:embed="rId11"/>
          <a:stretch>
            <a:fillRect/>
          </a:stretch>
        </p:blipFill>
        <p:spPr>
          <a:xfrm>
            <a:off x="533400" y="3492500"/>
            <a:ext cx="1563766" cy="469900"/>
          </a:xfrm>
          <a:prstGeom prst="rect">
            <a:avLst/>
          </a:prstGeom>
        </p:spPr>
      </p:pic>
      <p:sp>
        <p:nvSpPr>
          <p:cNvPr id="3" name="Slide Number Placeholder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09538B-8050-9642-BAB9-14094EB459F8}" type="slidenum">
              <a:rPr kumimoji="0" lang="en-US" sz="1200" b="0" i="0" u="none" strike="noStrike" kern="1200" cap="none" spc="0" normalizeH="0" baseline="0" noProof="0" smtClean="0">
                <a:ln>
                  <a:noFill/>
                </a:ln>
                <a:solidFill>
                  <a:srgbClr val="000000">
                    <a:tint val="75000"/>
                  </a:srgbClr>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tint val="75000"/>
                </a:srgbClr>
              </a:solidFill>
              <a:effectLst/>
              <a:uLnTx/>
              <a:uFillTx/>
              <a:latin typeface="Arial" pitchFamily="34" charset="0"/>
              <a:ea typeface="+mn-ea"/>
              <a:cs typeface="+mn-cs"/>
            </a:endParaRPr>
          </a:p>
        </p:txBody>
      </p:sp>
      <p:pic>
        <p:nvPicPr>
          <p:cNvPr id="51" name="Picture 50">
            <a:extLst>
              <a:ext uri="{FF2B5EF4-FFF2-40B4-BE49-F238E27FC236}">
                <a16:creationId xmlns:a16="http://schemas.microsoft.com/office/drawing/2014/main" id="{E1A07599-8EAF-F14B-9973-9CCF65D20C36}"/>
              </a:ext>
            </a:extLst>
          </p:cNvPr>
          <p:cNvPicPr>
            <a:picLocks noChangeAspect="1"/>
          </p:cNvPicPr>
          <p:nvPr/>
        </p:nvPicPr>
        <p:blipFill>
          <a:blip r:embed="rId6"/>
          <a:stretch>
            <a:fillRect/>
          </a:stretch>
        </p:blipFill>
        <p:spPr>
          <a:xfrm>
            <a:off x="210403" y="5021009"/>
            <a:ext cx="1371600" cy="912737"/>
          </a:xfrm>
          <a:prstGeom prst="rect">
            <a:avLst/>
          </a:prstGeom>
        </p:spPr>
      </p:pic>
      <p:pic>
        <p:nvPicPr>
          <p:cNvPr id="2" name="Picture 1">
            <a:extLst>
              <a:ext uri="{FF2B5EF4-FFF2-40B4-BE49-F238E27FC236}">
                <a16:creationId xmlns:a16="http://schemas.microsoft.com/office/drawing/2014/main" id="{6FD337F1-5C93-C044-95BF-817174970DCF}"/>
              </a:ext>
            </a:extLst>
          </p:cNvPr>
          <p:cNvPicPr>
            <a:picLocks noChangeAspect="1"/>
          </p:cNvPicPr>
          <p:nvPr/>
        </p:nvPicPr>
        <p:blipFill>
          <a:blip r:embed="rId12"/>
          <a:stretch>
            <a:fillRect/>
          </a:stretch>
        </p:blipFill>
        <p:spPr>
          <a:xfrm>
            <a:off x="8131481" y="15856"/>
            <a:ext cx="1076350" cy="1076350"/>
          </a:xfrm>
          <a:prstGeom prst="rect">
            <a:avLst/>
          </a:prstGeom>
        </p:spPr>
      </p:pic>
    </p:spTree>
    <p:custDataLst>
      <p:tags r:id="rId1"/>
    </p:custDataLst>
    <p:extLst>
      <p:ext uri="{BB962C8B-B14F-4D97-AF65-F5344CB8AC3E}">
        <p14:creationId xmlns:p14="http://schemas.microsoft.com/office/powerpoint/2010/main" val="3555692298"/>
      </p:ext>
    </p:extLst>
  </p:cSld>
  <p:clrMapOvr>
    <a:masterClrMapping/>
  </p:clrMapOvr>
  <mc:AlternateContent xmlns:mc="http://schemas.openxmlformats.org/markup-compatibility/2006" xmlns:p14="http://schemas.microsoft.com/office/powerpoint/2010/main">
    <mc:Choice Requires="p14">
      <p:transition spd="slow" p14:dur="2000" advTm="156148"/>
    </mc:Choice>
    <mc:Fallback xmlns="">
      <p:transition spd="slow" advTm="1561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4" grpId="0"/>
      <p:bldP spid="56" grpId="0"/>
      <p:bldP spid="57"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u="sng" dirty="0"/>
              <a:t>R</a:t>
            </a:r>
            <a:r>
              <a:rPr lang="en-US" altLang="en-US" b="1" dirty="0"/>
              <a:t>ecreation</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spTree>
    <p:extLst>
      <p:ext uri="{BB962C8B-B14F-4D97-AF65-F5344CB8AC3E}">
        <p14:creationId xmlns:p14="http://schemas.microsoft.com/office/powerpoint/2010/main" val="90247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u="sng" dirty="0"/>
              <a:t>R</a:t>
            </a:r>
            <a:r>
              <a:rPr lang="en-US" altLang="en-US" b="1" dirty="0"/>
              <a:t>ecreation</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pic>
        <p:nvPicPr>
          <p:cNvPr id="4" name="Picture 3" descr="A picture containing outdoor, grass, sky, mountain&#10;&#10;Description automatically generated">
            <a:extLst>
              <a:ext uri="{FF2B5EF4-FFF2-40B4-BE49-F238E27FC236}">
                <a16:creationId xmlns:a16="http://schemas.microsoft.com/office/drawing/2014/main" id="{7962C018-C3E2-4942-A59D-862F492D6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0" cy="0"/>
          </a:xfrm>
          <a:prstGeom prst="rect">
            <a:avLst/>
          </a:prstGeom>
        </p:spPr>
      </p:pic>
      <p:pic>
        <p:nvPicPr>
          <p:cNvPr id="6" name="Picture 5" descr="A group of people posing for a photo&#10;&#10;Description automatically generated with medium confidence">
            <a:extLst>
              <a:ext uri="{FF2B5EF4-FFF2-40B4-BE49-F238E27FC236}">
                <a16:creationId xmlns:a16="http://schemas.microsoft.com/office/drawing/2014/main" id="{5CEB435F-3510-5342-A3C0-7D4C11360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986950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5|48"/>
</p:tagLst>
</file>

<file path=ppt/tags/tag10.xml><?xml version="1.0" encoding="utf-8"?>
<p:tagLst xmlns:a="http://schemas.openxmlformats.org/drawingml/2006/main" xmlns:r="http://schemas.openxmlformats.org/officeDocument/2006/relationships" xmlns:p="http://schemas.openxmlformats.org/presentationml/2006/main">
  <p:tag name="TIMING" val="|49.1|14|2.6|4|1.8|5.2"/>
</p:tagLst>
</file>

<file path=ppt/tags/tag11.xml><?xml version="1.0" encoding="utf-8"?>
<p:tagLst xmlns:a="http://schemas.openxmlformats.org/drawingml/2006/main" xmlns:r="http://schemas.openxmlformats.org/officeDocument/2006/relationships" xmlns:p="http://schemas.openxmlformats.org/presentationml/2006/main">
  <p:tag name="TIMING" val="|11.9|55.6|44.6|104.2"/>
</p:tagLst>
</file>

<file path=ppt/tags/tag12.xml><?xml version="1.0" encoding="utf-8"?>
<p:tagLst xmlns:a="http://schemas.openxmlformats.org/drawingml/2006/main" xmlns:r="http://schemas.openxmlformats.org/officeDocument/2006/relationships" xmlns:p="http://schemas.openxmlformats.org/presentationml/2006/main">
  <p:tag name="TIMING" val="|48.4|14.6|12.4|8.4|10.2|6.7|105.2"/>
</p:tagLst>
</file>

<file path=ppt/tags/tag13.xml><?xml version="1.0" encoding="utf-8"?>
<p:tagLst xmlns:a="http://schemas.openxmlformats.org/drawingml/2006/main" xmlns:r="http://schemas.openxmlformats.org/officeDocument/2006/relationships" xmlns:p="http://schemas.openxmlformats.org/presentationml/2006/main">
  <p:tag name="TIMING" val="|21.6|55|8.7|28.9|11.4|7.9"/>
</p:tagLst>
</file>

<file path=ppt/tags/tag14.xml><?xml version="1.0" encoding="utf-8"?>
<p:tagLst xmlns:a="http://schemas.openxmlformats.org/drawingml/2006/main" xmlns:r="http://schemas.openxmlformats.org/officeDocument/2006/relationships" xmlns:p="http://schemas.openxmlformats.org/presentationml/2006/main">
  <p:tag name="TIMING" val="|3.6|20.9|52.4|1.3|5.4"/>
</p:tagLst>
</file>

<file path=ppt/tags/tag15.xml><?xml version="1.0" encoding="utf-8"?>
<p:tagLst xmlns:a="http://schemas.openxmlformats.org/drawingml/2006/main" xmlns:r="http://schemas.openxmlformats.org/officeDocument/2006/relationships" xmlns:p="http://schemas.openxmlformats.org/presentationml/2006/main">
  <p:tag name="TIMING" val="|7.2|17.6|20.2"/>
</p:tagLst>
</file>

<file path=ppt/tags/tag16.xml><?xml version="1.0" encoding="utf-8"?>
<p:tagLst xmlns:a="http://schemas.openxmlformats.org/drawingml/2006/main" xmlns:r="http://schemas.openxmlformats.org/officeDocument/2006/relationships" xmlns:p="http://schemas.openxmlformats.org/presentationml/2006/main">
  <p:tag name="TIMING" val="|7.2|17.6|20.2"/>
</p:tagLst>
</file>

<file path=ppt/tags/tag17.xml><?xml version="1.0" encoding="utf-8"?>
<p:tagLst xmlns:a="http://schemas.openxmlformats.org/drawingml/2006/main" xmlns:r="http://schemas.openxmlformats.org/officeDocument/2006/relationships" xmlns:p="http://schemas.openxmlformats.org/presentationml/2006/main">
  <p:tag name="TIMING" val="|7.2|17.6|20.2"/>
</p:tagLst>
</file>

<file path=ppt/tags/tag18.xml><?xml version="1.0" encoding="utf-8"?>
<p:tagLst xmlns:a="http://schemas.openxmlformats.org/drawingml/2006/main" xmlns:r="http://schemas.openxmlformats.org/officeDocument/2006/relationships" xmlns:p="http://schemas.openxmlformats.org/presentationml/2006/main">
  <p:tag name="TIMING" val="|7.2|17.6|20.2"/>
</p:tagLst>
</file>

<file path=ppt/tags/tag19.xml><?xml version="1.0" encoding="utf-8"?>
<p:tagLst xmlns:a="http://schemas.openxmlformats.org/drawingml/2006/main" xmlns:r="http://schemas.openxmlformats.org/officeDocument/2006/relationships" xmlns:p="http://schemas.openxmlformats.org/presentationml/2006/main">
  <p:tag name="TIMING" val="|7.2|17.6|20.2"/>
</p:tagLst>
</file>

<file path=ppt/tags/tag2.xml><?xml version="1.0" encoding="utf-8"?>
<p:tagLst xmlns:a="http://schemas.openxmlformats.org/drawingml/2006/main" xmlns:r="http://schemas.openxmlformats.org/officeDocument/2006/relationships" xmlns:p="http://schemas.openxmlformats.org/presentationml/2006/main">
  <p:tag name="TIMING" val="|41.2|51.9|54.3|43.2"/>
</p:tagLst>
</file>

<file path=ppt/tags/tag20.xml><?xml version="1.0" encoding="utf-8"?>
<p:tagLst xmlns:a="http://schemas.openxmlformats.org/drawingml/2006/main" xmlns:r="http://schemas.openxmlformats.org/officeDocument/2006/relationships" xmlns:p="http://schemas.openxmlformats.org/presentationml/2006/main">
  <p:tag name="TIMING" val="|7.2|17.6|20.2"/>
</p:tagLst>
</file>

<file path=ppt/tags/tag21.xml><?xml version="1.0" encoding="utf-8"?>
<p:tagLst xmlns:a="http://schemas.openxmlformats.org/drawingml/2006/main" xmlns:r="http://schemas.openxmlformats.org/officeDocument/2006/relationships" xmlns:p="http://schemas.openxmlformats.org/presentationml/2006/main">
  <p:tag name="TIMING" val="|7.2|17.6|20.2"/>
</p:tagLst>
</file>

<file path=ppt/tags/tag22.xml><?xml version="1.0" encoding="utf-8"?>
<p:tagLst xmlns:a="http://schemas.openxmlformats.org/drawingml/2006/main" xmlns:r="http://schemas.openxmlformats.org/officeDocument/2006/relationships" xmlns:p="http://schemas.openxmlformats.org/presentationml/2006/main">
  <p:tag name="TIMING" val="|7.2|17.6|20.2"/>
</p:tagLst>
</file>

<file path=ppt/tags/tag23.xml><?xml version="1.0" encoding="utf-8"?>
<p:tagLst xmlns:a="http://schemas.openxmlformats.org/drawingml/2006/main" xmlns:r="http://schemas.openxmlformats.org/officeDocument/2006/relationships" xmlns:p="http://schemas.openxmlformats.org/presentationml/2006/main">
  <p:tag name="TIMING" val="|7.2|17.6|20.2"/>
</p:tagLst>
</file>

<file path=ppt/tags/tag24.xml><?xml version="1.0" encoding="utf-8"?>
<p:tagLst xmlns:a="http://schemas.openxmlformats.org/drawingml/2006/main" xmlns:r="http://schemas.openxmlformats.org/officeDocument/2006/relationships" xmlns:p="http://schemas.openxmlformats.org/presentationml/2006/main">
  <p:tag name="TIMING" val="|7.2|17.6|20.2"/>
</p:tagLst>
</file>

<file path=ppt/tags/tag25.xml><?xml version="1.0" encoding="utf-8"?>
<p:tagLst xmlns:a="http://schemas.openxmlformats.org/drawingml/2006/main" xmlns:r="http://schemas.openxmlformats.org/officeDocument/2006/relationships" xmlns:p="http://schemas.openxmlformats.org/presentationml/2006/main">
  <p:tag name="TIMING" val="|6.4"/>
</p:tagLst>
</file>

<file path=ppt/tags/tag26.xml><?xml version="1.0" encoding="utf-8"?>
<p:tagLst xmlns:a="http://schemas.openxmlformats.org/drawingml/2006/main" xmlns:r="http://schemas.openxmlformats.org/officeDocument/2006/relationships" xmlns:p="http://schemas.openxmlformats.org/presentationml/2006/main">
  <p:tag name="TIMING" val="|5.1"/>
</p:tagLst>
</file>

<file path=ppt/tags/tag27.xml><?xml version="1.0" encoding="utf-8"?>
<p:tagLst xmlns:a="http://schemas.openxmlformats.org/drawingml/2006/main" xmlns:r="http://schemas.openxmlformats.org/officeDocument/2006/relationships" xmlns:p="http://schemas.openxmlformats.org/presentationml/2006/main">
  <p:tag name="TIMING" val="|5.9"/>
</p:tagLst>
</file>

<file path=ppt/tags/tag28.xml><?xml version="1.0" encoding="utf-8"?>
<p:tagLst xmlns:a="http://schemas.openxmlformats.org/drawingml/2006/main" xmlns:r="http://schemas.openxmlformats.org/officeDocument/2006/relationships" xmlns:p="http://schemas.openxmlformats.org/presentationml/2006/main">
  <p:tag name="TIMING" val="|165.1|48.3|49.3"/>
</p:tagLst>
</file>

<file path=ppt/tags/tag3.xml><?xml version="1.0" encoding="utf-8"?>
<p:tagLst xmlns:a="http://schemas.openxmlformats.org/drawingml/2006/main" xmlns:r="http://schemas.openxmlformats.org/officeDocument/2006/relationships" xmlns:p="http://schemas.openxmlformats.org/presentationml/2006/main">
  <p:tag name="TIMING" val="|37|8.4|6.4|6.8|8|8.1|79.3"/>
</p:tagLst>
</file>

<file path=ppt/tags/tag4.xml><?xml version="1.0" encoding="utf-8"?>
<p:tagLst xmlns:a="http://schemas.openxmlformats.org/drawingml/2006/main" xmlns:r="http://schemas.openxmlformats.org/officeDocument/2006/relationships" xmlns:p="http://schemas.openxmlformats.org/presentationml/2006/main">
  <p:tag name="TIMING" val="|49.5|8.3|10.1"/>
</p:tagLst>
</file>

<file path=ppt/tags/tag5.xml><?xml version="1.0" encoding="utf-8"?>
<p:tagLst xmlns:a="http://schemas.openxmlformats.org/drawingml/2006/main" xmlns:r="http://schemas.openxmlformats.org/officeDocument/2006/relationships" xmlns:p="http://schemas.openxmlformats.org/presentationml/2006/main">
  <p:tag name="TIMING" val="|12.8|10.9|4.9|1.4"/>
</p:tagLst>
</file>

<file path=ppt/tags/tag6.xml><?xml version="1.0" encoding="utf-8"?>
<p:tagLst xmlns:a="http://schemas.openxmlformats.org/drawingml/2006/main" xmlns:r="http://schemas.openxmlformats.org/officeDocument/2006/relationships" xmlns:p="http://schemas.openxmlformats.org/presentationml/2006/main">
  <p:tag name="TIMING" val="|12.8|10.9|4.9|1.4"/>
</p:tagLst>
</file>

<file path=ppt/tags/tag7.xml><?xml version="1.0" encoding="utf-8"?>
<p:tagLst xmlns:a="http://schemas.openxmlformats.org/drawingml/2006/main" xmlns:r="http://schemas.openxmlformats.org/officeDocument/2006/relationships" xmlns:p="http://schemas.openxmlformats.org/presentationml/2006/main">
  <p:tag name="TIMING" val="|12.8|10.9|4.9|1.4"/>
</p:tagLst>
</file>

<file path=ppt/tags/tag8.xml><?xml version="1.0" encoding="utf-8"?>
<p:tagLst xmlns:a="http://schemas.openxmlformats.org/drawingml/2006/main" xmlns:r="http://schemas.openxmlformats.org/officeDocument/2006/relationships" xmlns:p="http://schemas.openxmlformats.org/presentationml/2006/main">
  <p:tag name="TIMING" val="|12.8|10.9|4.9|1.4"/>
</p:tagLst>
</file>

<file path=ppt/tags/tag9.xml><?xml version="1.0" encoding="utf-8"?>
<p:tagLst xmlns:a="http://schemas.openxmlformats.org/drawingml/2006/main" xmlns:r="http://schemas.openxmlformats.org/officeDocument/2006/relationships" xmlns:p="http://schemas.openxmlformats.org/presentationml/2006/main">
  <p:tag name="TIMING" val="|26.1|19.1|14.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l">
          <a:defRPr sz="2900" b="1"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l">
          <a:defRPr sz="2900" b="1"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35297</TotalTime>
  <Words>14108</Words>
  <Application>Microsoft Macintosh PowerPoint</Application>
  <PresentationFormat>On-screen Show (4:3)</PresentationFormat>
  <Paragraphs>1315</Paragraphs>
  <Slides>52</Slides>
  <Notes>51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52</vt:i4>
      </vt:variant>
    </vt:vector>
  </HeadingPairs>
  <TitlesOfParts>
    <vt:vector size="64" baseType="lpstr">
      <vt:lpstr>Arial</vt:lpstr>
      <vt:lpstr>Arial Black</vt:lpstr>
      <vt:lpstr>Arial Narrow</vt:lpstr>
      <vt:lpstr>Arial Regular</vt:lpstr>
      <vt:lpstr>Calibri</vt:lpstr>
      <vt:lpstr>Monotype Sorts</vt:lpstr>
      <vt:lpstr>Tahoma</vt:lpstr>
      <vt:lpstr>Times New Roman</vt:lpstr>
      <vt:lpstr>Wingdings</vt:lpstr>
      <vt:lpstr>Default Design</vt:lpstr>
      <vt:lpstr>2_Office Theme</vt:lpstr>
      <vt:lpstr>Office Theme</vt:lpstr>
      <vt:lpstr>Software Dev for IoT Systems  csCI 7000-008  Tue/Thu @2Pm, </vt:lpstr>
      <vt:lpstr>Today’s goals</vt:lpstr>
      <vt:lpstr>Family</vt:lpstr>
      <vt:lpstr>Family</vt:lpstr>
      <vt:lpstr>Occupation:  Faculty in Software Engineering</vt:lpstr>
      <vt:lpstr>  Work in Your Strength Zone but Reinvent Yourself</vt:lpstr>
      <vt:lpstr>What is Your Dream?  Mine is Practical Impact on SW Development</vt:lpstr>
      <vt:lpstr>Recreation</vt:lpstr>
      <vt:lpstr>Recreation</vt:lpstr>
      <vt:lpstr>Recreation</vt:lpstr>
      <vt:lpstr>PowerPoint Presentation</vt:lpstr>
      <vt:lpstr>Motivation</vt:lpstr>
      <vt:lpstr>Quiz #1: About YOU</vt:lpstr>
      <vt:lpstr>What are your expectations from CSCI 7000-008? </vt:lpstr>
      <vt:lpstr>Theme: IoT</vt:lpstr>
      <vt:lpstr>Q: What are the Killer Features for IoT?</vt:lpstr>
      <vt:lpstr>Q: What are the Killer Features for IoT?</vt:lpstr>
      <vt:lpstr>From IoT 1.0 to 2.0</vt:lpstr>
      <vt:lpstr>Center on Pervasive Personalized Intelligence  </vt:lpstr>
      <vt:lpstr>Listening to Industry during Discovery Visits</vt:lpstr>
      <vt:lpstr>Pervasive Personalized Intelligence (PPI)</vt:lpstr>
      <vt:lpstr>Research Thrusts and Capabilities of PPI Center</vt:lpstr>
      <vt:lpstr>Value that PPI Center brings to you, students in CSCI 7000-008</vt:lpstr>
      <vt:lpstr>Course Administration</vt:lpstr>
      <vt:lpstr>CS 7000-008 is Different!!!</vt:lpstr>
      <vt:lpstr>CS 7000-008 is Different!!!</vt:lpstr>
      <vt:lpstr>Projects Focus on IoT-related topics</vt:lpstr>
      <vt:lpstr>Example Transformations for IoT  </vt:lpstr>
      <vt:lpstr>CS 7000-008 is Different! Lots of Guests</vt:lpstr>
      <vt:lpstr>1-hour Group Discussion</vt:lpstr>
      <vt:lpstr>Bonus</vt:lpstr>
      <vt:lpstr>Testimonials</vt:lpstr>
      <vt:lpstr>Motivation</vt:lpstr>
      <vt:lpstr>Reflections and Lessons</vt:lpstr>
      <vt:lpstr>L1: Work in Your Strength Zone,  but Reinvent Yourself</vt:lpstr>
      <vt:lpstr>L2: Find Your Dream and then Live It</vt:lpstr>
      <vt:lpstr>L3: Be Proactive,  but Be Flexible</vt:lpstr>
      <vt:lpstr>What is Refactoring?</vt:lpstr>
      <vt:lpstr>Refactoring research growth</vt:lpstr>
      <vt:lpstr>The Humble Beginnings</vt:lpstr>
      <vt:lpstr>Most recent Decade of Refactoring Research</vt:lpstr>
      <vt:lpstr>Corpus of Papers</vt:lpstr>
      <vt:lpstr>O1: To Grow, Welcome Outsiders,  Champions from Other Communities</vt:lpstr>
      <vt:lpstr>O2: To Grow, Expand Focus of Interest  (the WHAT)</vt:lpstr>
      <vt:lpstr>O3: To Grow, Expand the Target Artefacts</vt:lpstr>
      <vt:lpstr>O4: To Grow, Expand Objectives (the WHY) </vt:lpstr>
      <vt:lpstr>O5: To Grow, Adopt new Techniques  (the HOW)</vt:lpstr>
      <vt:lpstr>O6: To Increase Practical Impact,  Work with Industry</vt:lpstr>
      <vt:lpstr>The Big Growth from 2012-2013</vt:lpstr>
      <vt:lpstr>Big Growth of the Field: Expanding Definition</vt:lpstr>
      <vt:lpstr>Big Growth Enabled by  Community Engineering</vt:lpstr>
      <vt:lpstr>L4: The Killer Offer</vt:lpstr>
    </vt:vector>
  </TitlesOfParts>
  <Manager>Josep Torrellas</Manager>
  <Company>University of Illinois at Urbana-Champaign</Company>
  <LinksUpToDate>false</LinksUpToDate>
  <SharedDoc>false</SharedDoc>
  <HyperlinkBase>http://iacoma.cs.uiuc.edu/martinez</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I2PC</dc:subject>
  <dc:creator>Josep Torrellas</dc:creator>
  <cp:lastModifiedBy>Danny Dig</cp:lastModifiedBy>
  <cp:revision>2074</cp:revision>
  <cp:lastPrinted>2018-04-04T01:51:05Z</cp:lastPrinted>
  <dcterms:created xsi:type="dcterms:W3CDTF">2001-04-25T20:34:22Z</dcterms:created>
  <dcterms:modified xsi:type="dcterms:W3CDTF">2022-01-13T23:18:14Z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3</vt:i4>
  </property>
  <property fmtid="{D5CDD505-2E9C-101B-9397-08002B2CF9AE}" pid="7" name="MailAddress">
    <vt:lpwstr>jose.martinez@acm.org</vt:lpwstr>
  </property>
  <property fmtid="{D5CDD505-2E9C-101B-9397-08002B2CF9AE}" pid="8" name="HomePage">
    <vt:lpwstr>http://iacoma.cs.uiuc.edu/martinez</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2</vt:i4>
  </property>
  <property fmtid="{D5CDD505-2E9C-101B-9397-08002B2CF9AE}" pid="19" name="ShowNotes">
    <vt:bool>false</vt:bool>
  </property>
  <property fmtid="{D5CDD505-2E9C-101B-9397-08002B2CF9AE}" pid="20" name="NavBtnPos">
    <vt:i4>3</vt:i4>
  </property>
  <property fmtid="{D5CDD505-2E9C-101B-9397-08002B2CF9AE}" pid="21" name="OutputDir">
    <vt:lpwstr>C:\temp\HTML presentation</vt:lpwstr>
  </property>
</Properties>
</file>